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60" r:id="rId4"/>
  </p:sldMasterIdLst>
  <p:notesMasterIdLst>
    <p:notesMasterId r:id="rId38"/>
  </p:notesMasterIdLst>
  <p:sldIdLst>
    <p:sldId id="259" r:id="rId5"/>
    <p:sldId id="295" r:id="rId6"/>
    <p:sldId id="294" r:id="rId7"/>
    <p:sldId id="311" r:id="rId8"/>
    <p:sldId id="326" r:id="rId9"/>
    <p:sldId id="313" r:id="rId10"/>
    <p:sldId id="328" r:id="rId11"/>
    <p:sldId id="314" r:id="rId12"/>
    <p:sldId id="329" r:id="rId13"/>
    <p:sldId id="330" r:id="rId14"/>
    <p:sldId id="331" r:id="rId15"/>
    <p:sldId id="332" r:id="rId16"/>
    <p:sldId id="333" r:id="rId17"/>
    <p:sldId id="318" r:id="rId18"/>
    <p:sldId id="334" r:id="rId19"/>
    <p:sldId id="335" r:id="rId20"/>
    <p:sldId id="336" r:id="rId21"/>
    <p:sldId id="337" r:id="rId22"/>
    <p:sldId id="338" r:id="rId23"/>
    <p:sldId id="339" r:id="rId24"/>
    <p:sldId id="340" r:id="rId25"/>
    <p:sldId id="341" r:id="rId26"/>
    <p:sldId id="342" r:id="rId27"/>
    <p:sldId id="343" r:id="rId28"/>
    <p:sldId id="344" r:id="rId29"/>
    <p:sldId id="323" r:id="rId30"/>
    <p:sldId id="345" r:id="rId31"/>
    <p:sldId id="327" r:id="rId32"/>
    <p:sldId id="346" r:id="rId33"/>
    <p:sldId id="347" r:id="rId34"/>
    <p:sldId id="306" r:id="rId35"/>
    <p:sldId id="307" r:id="rId36"/>
    <p:sldId id="300" r:id="rId37"/>
  </p:sldIdLst>
  <p:sldSz cx="12192000" cy="6858000"/>
  <p:notesSz cx="6858000" cy="9144000"/>
  <p:embeddedFontLst>
    <p:embeddedFont>
      <p:font typeface="Arial Rounded MT Bold" panose="020F0704030504030204" pitchFamily="34" charset="0"/>
      <p:regular r:id="rId39"/>
    </p:embeddedFont>
    <p:embeddedFont>
      <p:font typeface="Calibri" panose="020F0502020204030204" pitchFamily="34" charset="0"/>
      <p:regular r:id="rId40"/>
      <p:bold r:id="rId41"/>
      <p:italic r:id="rId42"/>
      <p:boldItalic r:id="rId43"/>
    </p:embeddedFont>
    <p:embeddedFont>
      <p:font typeface="Univers Condensed Light" panose="020B0306020202040204" pitchFamily="34" charset="0"/>
      <p:regular r:id="rId44"/>
    </p:embeddedFont>
    <p:embeddedFont>
      <p:font typeface="Walbaum Display Light" panose="02070303090703020303"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F5F"/>
    <a:srgbClr val="264D74"/>
    <a:srgbClr val="DBCD13"/>
    <a:srgbClr val="B80C08"/>
    <a:srgbClr val="E00F0A"/>
    <a:srgbClr val="ECDE24"/>
    <a:srgbClr val="045F04"/>
    <a:srgbClr val="FF0000"/>
    <a:srgbClr val="FFA5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598" autoAdjust="0"/>
  </p:normalViewPr>
  <p:slideViewPr>
    <p:cSldViewPr snapToGrid="0">
      <p:cViewPr varScale="1">
        <p:scale>
          <a:sx n="105" d="100"/>
          <a:sy n="105" d="100"/>
        </p:scale>
        <p:origin x="69" y="249"/>
      </p:cViewPr>
      <p:guideLst/>
    </p:cSldViewPr>
  </p:slideViewPr>
  <p:notesTextViewPr>
    <p:cViewPr>
      <p:scale>
        <a:sx n="1" d="1"/>
        <a:sy n="1" d="1"/>
      </p:scale>
      <p:origin x="0" y="0"/>
    </p:cViewPr>
  </p:notesTextViewPr>
  <p:sorterViewPr>
    <p:cViewPr varScale="1">
      <p:scale>
        <a:sx n="100" d="100"/>
        <a:sy n="100" d="100"/>
      </p:scale>
      <p:origin x="0" y="-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42409926192439E-2"/>
          <c:y val="8.7524751213611557E-2"/>
          <c:w val="0.97312047873275365"/>
          <c:h val="0.79037730156136865"/>
        </c:manualLayout>
      </c:layout>
      <c:barChart>
        <c:barDir val="col"/>
        <c:grouping val="clustered"/>
        <c:varyColors val="1"/>
        <c:ser>
          <c:idx val="0"/>
          <c:order val="0"/>
          <c:tx>
            <c:strRef>
              <c:f>Sheet1!$B$1</c:f>
              <c:strCache>
                <c:ptCount val="1"/>
                <c:pt idx="0">
                  <c:v>Series 1</c:v>
                </c:pt>
              </c:strCache>
            </c:strRef>
          </c:tx>
          <c:spPr>
            <a:solidFill>
              <a:schemeClr val="bg1">
                <a:lumMod val="65000"/>
              </a:schemeClr>
            </a:solidFill>
          </c:spPr>
          <c:invertIfNegative val="0"/>
          <c:dPt>
            <c:idx val="0"/>
            <c:invertIfNegative val="0"/>
            <c:bubble3D val="0"/>
            <c:spPr>
              <a:gradFill flip="none" rotWithShape="1">
                <a:gsLst>
                  <a:gs pos="0">
                    <a:srgbClr val="045F04"/>
                  </a:gs>
                  <a:gs pos="100000">
                    <a:srgbClr val="045F04">
                      <a:shade val="40000"/>
                    </a:srgbClr>
                  </a:gs>
                </a:gsLst>
                <a:lin ang="5400000" scaled="1"/>
                <a:tileRect/>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108A-47C0-90B6-C1401629DE41}"/>
              </c:ext>
            </c:extLst>
          </c:dPt>
          <c:dPt>
            <c:idx val="1"/>
            <c:invertIfNegative val="0"/>
            <c:bubble3D val="0"/>
            <c:spPr>
              <a:gradFill flip="none" rotWithShape="1">
                <a:gsLst>
                  <a:gs pos="0">
                    <a:srgbClr val="FFA500"/>
                  </a:gs>
                  <a:gs pos="100000">
                    <a:srgbClr val="FFA500">
                      <a:shade val="40000"/>
                    </a:srgbClr>
                  </a:gs>
                </a:gsLst>
                <a:lin ang="5400000" scaled="1"/>
                <a:tileRect/>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108A-47C0-90B6-C1401629DE41}"/>
              </c:ext>
            </c:extLst>
          </c:dPt>
          <c:dPt>
            <c:idx val="2"/>
            <c:invertIfNegative val="0"/>
            <c:bubble3D val="0"/>
            <c:spPr>
              <a:gradFill flip="none" rotWithShape="1">
                <a:gsLst>
                  <a:gs pos="0">
                    <a:srgbClr val="FF0000"/>
                  </a:gs>
                  <a:gs pos="100000">
                    <a:srgbClr val="FF0000">
                      <a:shade val="40000"/>
                    </a:srgbClr>
                  </a:gs>
                </a:gsLst>
                <a:lin ang="5400000" scaled="1"/>
                <a:tileRect/>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108A-47C0-90B6-C1401629DE41}"/>
              </c:ext>
            </c:extLst>
          </c:dPt>
          <c:dPt>
            <c:idx val="3"/>
            <c:invertIfNegative val="0"/>
            <c:bubble3D val="0"/>
            <c:spPr>
              <a:solidFill>
                <a:schemeClr val="bg1">
                  <a:lumMod val="6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6927-4D43-B00D-DEAADD44E83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3"/>
                <c:pt idx="0">
                  <c:v>Connectivity</c:v>
                </c:pt>
                <c:pt idx="1">
                  <c:v>Performance</c:v>
                </c:pt>
                <c:pt idx="2">
                  <c:v>Integrity</c:v>
                </c:pt>
              </c:strCache>
            </c:strRef>
          </c:cat>
          <c:val>
            <c:numLit>
              <c:formatCode>General</c:formatCode>
              <c:ptCount val="4"/>
              <c:pt idx="0">
                <c:v>0.97131303753769194</c:v>
              </c:pt>
              <c:pt idx="1">
                <c:v>0.74321446468955588</c:v>
              </c:pt>
              <c:pt idx="2">
                <c:v>3.1833335474917762E-2</c:v>
              </c:pt>
              <c:pt idx="3">
                <c:v>#N/A</c:v>
              </c:pt>
            </c:numLit>
          </c:val>
          <c:extLst>
            <c:ext xmlns:c16="http://schemas.microsoft.com/office/drawing/2014/chart" uri="{C3380CC4-5D6E-409C-BE32-E72D297353CC}">
              <c16:uniqueId val="{00000000-108A-47C0-90B6-C1401629DE41}"/>
            </c:ext>
          </c:extLst>
        </c:ser>
        <c:dLbls>
          <c:dLblPos val="inEnd"/>
          <c:showLegendKey val="0"/>
          <c:showVal val="1"/>
          <c:showCatName val="0"/>
          <c:showSerName val="0"/>
          <c:showPercent val="0"/>
          <c:showBubbleSize val="0"/>
        </c:dLbls>
        <c:gapWidth val="41"/>
        <c:axId val="345713848"/>
        <c:axId val="345711288"/>
      </c:barChart>
      <c:catAx>
        <c:axId val="345713848"/>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345711288"/>
        <c:crosses val="autoZero"/>
        <c:auto val="1"/>
        <c:lblAlgn val="ctr"/>
        <c:lblOffset val="100"/>
        <c:noMultiLvlLbl val="0"/>
      </c:catAx>
      <c:valAx>
        <c:axId val="345711288"/>
        <c:scaling>
          <c:orientation val="minMax"/>
          <c:max val="1"/>
        </c:scaling>
        <c:delete val="1"/>
        <c:axPos val="l"/>
        <c:majorGridlines>
          <c:spPr>
            <a:ln w="9525" cap="flat" cmpd="sng" algn="ctr">
              <a:gradFill flip="none" rotWithShape="1">
                <a:gsLst>
                  <a:gs pos="0">
                    <a:schemeClr val="bg1">
                      <a:lumMod val="95000"/>
                    </a:schemeClr>
                  </a:gs>
                  <a:gs pos="80000">
                    <a:schemeClr val="bg1"/>
                  </a:gs>
                  <a:gs pos="79000">
                    <a:schemeClr val="bg1">
                      <a:lumMod val="95000"/>
                    </a:schemeClr>
                  </a:gs>
                  <a:gs pos="100000">
                    <a:schemeClr val="bg1"/>
                  </a:gs>
                </a:gsLst>
                <a:lin ang="0" scaled="1"/>
                <a:tileRect/>
              </a:gradFill>
              <a:round/>
            </a:ln>
            <a:effectLst/>
          </c:spPr>
        </c:majorGridlines>
        <c:numFmt formatCode="General" sourceLinked="1"/>
        <c:majorTickMark val="out"/>
        <c:minorTickMark val="none"/>
        <c:tickLblPos val="nextTo"/>
        <c:crossAx val="345713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NetworkTraffic</c:v>
                </c:pt>
              </c:strCache>
            </c:strRef>
          </c:tx>
          <c:spPr>
            <a:effectLst>
              <a:outerShdw blurRad="139700" dist="88900" dir="780000" algn="ctr" rotWithShape="0">
                <a:schemeClr val="tx1">
                  <a:lumMod val="95000"/>
                  <a:lumOff val="5000"/>
                  <a:alpha val="28000"/>
                </a:schemeClr>
              </a:outerShdw>
            </a:effectLst>
          </c:spPr>
          <c:dPt>
            <c:idx val="0"/>
            <c:bubble3D val="0"/>
            <c:spPr>
              <a:solidFill>
                <a:schemeClr val="accent1"/>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01-5180-44BC-9BB2-9C1C99604DA4}"/>
              </c:ext>
            </c:extLst>
          </c:dPt>
          <c:dPt>
            <c:idx val="1"/>
            <c:bubble3D val="0"/>
            <c:spPr>
              <a:solidFill>
                <a:schemeClr val="accent2"/>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03-5180-44BC-9BB2-9C1C99604DA4}"/>
              </c:ext>
            </c:extLst>
          </c:dPt>
          <c:dPt>
            <c:idx val="2"/>
            <c:bubble3D val="0"/>
            <c:spPr>
              <a:solidFill>
                <a:schemeClr val="accent3"/>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05-5180-44BC-9BB2-9C1C99604DA4}"/>
              </c:ext>
            </c:extLst>
          </c:dPt>
          <c:dPt>
            <c:idx val="3"/>
            <c:bubble3D val="0"/>
            <c:spPr>
              <a:solidFill>
                <a:schemeClr val="accent4"/>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07-5180-44BC-9BB2-9C1C99604DA4}"/>
              </c:ext>
            </c:extLst>
          </c:dPt>
          <c:dPt>
            <c:idx val="4"/>
            <c:bubble3D val="0"/>
            <c:spPr>
              <a:solidFill>
                <a:schemeClr val="accent5"/>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09-5180-44BC-9BB2-9C1C99604DA4}"/>
              </c:ext>
            </c:extLst>
          </c:dPt>
          <c:dPt>
            <c:idx val="5"/>
            <c:bubble3D val="0"/>
            <c:spPr>
              <a:solidFill>
                <a:schemeClr val="accent6"/>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0B-5180-44BC-9BB2-9C1C99604DA4}"/>
              </c:ext>
            </c:extLst>
          </c:dPt>
          <c:dPt>
            <c:idx val="6"/>
            <c:bubble3D val="0"/>
            <c:spPr>
              <a:solidFill>
                <a:schemeClr val="accent1">
                  <a:lumMod val="60000"/>
                </a:schemeClr>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0D-5180-44BC-9BB2-9C1C99604DA4}"/>
              </c:ext>
            </c:extLst>
          </c:dPt>
          <c:dPt>
            <c:idx val="7"/>
            <c:bubble3D val="0"/>
            <c:spPr>
              <a:solidFill>
                <a:schemeClr val="accent2">
                  <a:lumMod val="60000"/>
                </a:schemeClr>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0F-5180-44BC-9BB2-9C1C99604DA4}"/>
              </c:ext>
            </c:extLst>
          </c:dPt>
          <c:dPt>
            <c:idx val="8"/>
            <c:bubble3D val="0"/>
            <c:spPr>
              <a:solidFill>
                <a:schemeClr val="accent3">
                  <a:lumMod val="60000"/>
                </a:schemeClr>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11-5180-44BC-9BB2-9C1C99604DA4}"/>
              </c:ext>
            </c:extLst>
          </c:dPt>
          <c:dPt>
            <c:idx val="9"/>
            <c:bubble3D val="0"/>
            <c:spPr>
              <a:solidFill>
                <a:schemeClr val="accent4">
                  <a:lumMod val="60000"/>
                </a:schemeClr>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13-5180-44BC-9BB2-9C1C99604DA4}"/>
              </c:ext>
            </c:extLst>
          </c:dPt>
          <c:dPt>
            <c:idx val="10"/>
            <c:bubble3D val="0"/>
            <c:spPr>
              <a:solidFill>
                <a:schemeClr val="accent5">
                  <a:lumMod val="60000"/>
                </a:schemeClr>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15-5180-44BC-9BB2-9C1C99604DA4}"/>
              </c:ext>
            </c:extLst>
          </c:dPt>
          <c:dPt>
            <c:idx val="11"/>
            <c:bubble3D val="0"/>
            <c:spPr>
              <a:solidFill>
                <a:schemeClr val="accent6">
                  <a:lumMod val="60000"/>
                </a:schemeClr>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17-5180-44BC-9BB2-9C1C99604DA4}"/>
              </c:ext>
            </c:extLst>
          </c:dPt>
          <c:dPt>
            <c:idx val="12"/>
            <c:bubble3D val="0"/>
            <c:spPr>
              <a:solidFill>
                <a:schemeClr val="accent1">
                  <a:lumMod val="80000"/>
                  <a:lumOff val="20000"/>
                </a:schemeClr>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19-5180-44BC-9BB2-9C1C99604DA4}"/>
              </c:ext>
            </c:extLst>
          </c:dPt>
          <c:dPt>
            <c:idx val="13"/>
            <c:bubble3D val="0"/>
            <c:spPr>
              <a:solidFill>
                <a:schemeClr val="accent2">
                  <a:lumMod val="80000"/>
                  <a:lumOff val="20000"/>
                </a:schemeClr>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1B-5180-44BC-9BB2-9C1C99604DA4}"/>
              </c:ext>
            </c:extLst>
          </c:dPt>
          <c:dPt>
            <c:idx val="14"/>
            <c:bubble3D val="0"/>
            <c:spPr>
              <a:solidFill>
                <a:schemeClr val="accent3">
                  <a:lumMod val="80000"/>
                  <a:lumOff val="20000"/>
                </a:schemeClr>
              </a:solidFill>
              <a:ln w="19050">
                <a:solidFill>
                  <a:schemeClr val="lt1"/>
                </a:solidFill>
              </a:ln>
              <a:effectLst>
                <a:outerShdw blurRad="139700" dist="88900" dir="780000" algn="ctr" rotWithShape="0">
                  <a:schemeClr val="tx1">
                    <a:lumMod val="95000"/>
                    <a:lumOff val="5000"/>
                    <a:alpha val="28000"/>
                  </a:schemeClr>
                </a:outerShdw>
              </a:effectLst>
            </c:spPr>
            <c:extLst>
              <c:ext xmlns:c16="http://schemas.microsoft.com/office/drawing/2014/chart" uri="{C3380CC4-5D6E-409C-BE32-E72D297353CC}">
                <c16:uniqueId val="{0000001D-5180-44BC-9BB2-9C1C99604DA4}"/>
              </c:ext>
            </c:extLst>
          </c:dPt>
          <c:dLbls>
            <c:dLbl>
              <c:idx val="0"/>
              <c:tx>
                <c:rich>
                  <a:bodyPr/>
                  <a:lstStyle/>
                  <a:p>
                    <a:r>
                      <a:rPr lang="en-US"/>
                      <a:t>Read Property
38.78%</a:t>
                    </a:r>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180-44BC-9BB2-9C1C99604DA4}"/>
                </c:ext>
              </c:extLst>
            </c:dLbl>
            <c:dLbl>
              <c:idx val="1"/>
              <c:tx>
                <c:rich>
                  <a:bodyPr/>
                  <a:lstStyle/>
                  <a:p>
                    <a:r>
                      <a:rPr lang="en-US"/>
                      <a:t>Who-Is
29.66%</a:t>
                    </a:r>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5180-44BC-9BB2-9C1C99604DA4}"/>
                </c:ext>
              </c:extLst>
            </c:dLbl>
            <c:dLbl>
              <c:idx val="2"/>
              <c:tx>
                <c:rich>
                  <a:bodyPr/>
                  <a:lstStyle/>
                  <a:p>
                    <a:r>
                      <a:rPr lang="en-US"/>
                      <a:t>I-Am
14.01%</a:t>
                    </a:r>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5180-44BC-9BB2-9C1C99604DA4}"/>
                </c:ext>
              </c:extLst>
            </c:dLbl>
            <c:dLbl>
              <c:idx val="3"/>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07-5180-44BC-9BB2-9C1C99604DA4}"/>
                </c:ext>
              </c:extLst>
            </c:dLbl>
            <c:dLbl>
              <c:idx val="4"/>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09-5180-44BC-9BB2-9C1C99604DA4}"/>
                </c:ext>
              </c:extLst>
            </c:dLbl>
            <c:dLbl>
              <c:idx val="5"/>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0B-5180-44BC-9BB2-9C1C99604DA4}"/>
                </c:ext>
              </c:extLst>
            </c:dLbl>
            <c:dLbl>
              <c:idx val="6"/>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0D-5180-44BC-9BB2-9C1C99604DA4}"/>
                </c:ext>
              </c:extLst>
            </c:dLbl>
            <c:dLbl>
              <c:idx val="7"/>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0F-5180-44BC-9BB2-9C1C99604DA4}"/>
                </c:ext>
              </c:extLst>
            </c:dLbl>
            <c:dLbl>
              <c:idx val="8"/>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11-5180-44BC-9BB2-9C1C99604DA4}"/>
                </c:ext>
              </c:extLst>
            </c:dLbl>
            <c:dLbl>
              <c:idx val="9"/>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13-5180-44BC-9BB2-9C1C99604DA4}"/>
                </c:ext>
              </c:extLst>
            </c:dLbl>
            <c:dLbl>
              <c:idx val="10"/>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15-5180-44BC-9BB2-9C1C99604DA4}"/>
                </c:ext>
              </c:extLst>
            </c:dLbl>
            <c:dLbl>
              <c:idx val="11"/>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17-5180-44BC-9BB2-9C1C99604DA4}"/>
                </c:ext>
              </c:extLst>
            </c:dLbl>
            <c:dLbl>
              <c:idx val="12"/>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19-5180-44BC-9BB2-9C1C99604DA4}"/>
                </c:ext>
              </c:extLst>
            </c:dLbl>
            <c:dLbl>
              <c:idx val="13"/>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1B-5180-44BC-9BB2-9C1C99604DA4}"/>
                </c:ext>
              </c:extLst>
            </c:dLbl>
            <c:dLbl>
              <c:idx val="14"/>
              <c:tx>
                <c:rich>
                  <a:bodyPr/>
                  <a:lstStyle/>
                  <a:p>
                    <a:endParaRPr lang="en-US"/>
                  </a:p>
                </c:rich>
              </c:tx>
              <c:dLblPos val="outEnd"/>
              <c:showLegendKey val="0"/>
              <c:showVal val="0"/>
              <c:showCatName val="1"/>
              <c:showSerName val="0"/>
              <c:showPercent val="1"/>
              <c:showBubbleSize val="0"/>
              <c:extLst>
                <c:ext xmlns:c15="http://schemas.microsoft.com/office/drawing/2012/chart" uri="{CE6537A1-D6FC-4f65-9D91-7224C49458BB}">
                  <c15:layout>
                    <c:manualLayout>
                      <c:w val="0"/>
                      <c:h val="0"/>
                    </c:manualLayout>
                  </c15:layout>
                  <c15:showDataLabelsRange val="0"/>
                </c:ext>
                <c:ext xmlns:c16="http://schemas.microsoft.com/office/drawing/2014/chart" uri="{C3380CC4-5D6E-409C-BE32-E72D297353CC}">
                  <c16:uniqueId val="{0000001D-5180-44BC-9BB2-9C1C99604DA4}"/>
                </c:ext>
              </c:extLst>
            </c:dLbl>
            <c:spPr>
              <a:solidFill>
                <a:prstClr val="white"/>
              </a:solidFill>
              <a:ln>
                <a:solidFill>
                  <a:prstClr val="black">
                    <a:lumMod val="25000"/>
                    <a:lumOff val="75000"/>
                  </a:prstClr>
                </a:solidFill>
              </a:ln>
              <a:effectLst/>
            </c:spPr>
            <c:txPr>
              <a:bodyPr rot="0" spcFirstLastPara="1" vertOverflow="overflow" horzOverflow="overflow"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Lit>
              <c:ptCount val="15"/>
              <c:pt idx="0">
                <c:v>Read Property</c:v>
              </c:pt>
              <c:pt idx="1">
                <c:v>Who-Is</c:v>
              </c:pt>
              <c:pt idx="2">
                <c:v>I-Am</c:v>
              </c:pt>
              <c:pt idx="3">
                <c:v>COV Notification</c:v>
              </c:pt>
              <c:pt idx="4">
                <c:v>Private Transfer</c:v>
              </c:pt>
              <c:pt idx="5">
                <c:v>Read Property Multiple</c:v>
              </c:pt>
              <c:pt idx="6">
                <c:v>Who-Has</c:v>
              </c:pt>
              <c:pt idx="7">
                <c:v>Read Range</c:v>
              </c:pt>
              <c:pt idx="8">
                <c:v>Event Notification</c:v>
              </c:pt>
              <c:pt idx="9">
                <c:v>Subscribe COV</c:v>
              </c:pt>
              <c:pt idx="10">
                <c:v>Message Notification</c:v>
              </c:pt>
              <c:pt idx="11">
                <c:v>I-Have</c:v>
              </c:pt>
              <c:pt idx="12">
                <c:v>All Other</c:v>
              </c:pt>
              <c:pt idx="13">
                <c:v>Time Sync</c:v>
              </c:pt>
              <c:pt idx="14">
                <c:v>Write Property</c:v>
              </c:pt>
            </c:strLit>
          </c:cat>
          <c:val>
            <c:numLit>
              <c:formatCode>General</c:formatCode>
              <c:ptCount val="15"/>
              <c:pt idx="0">
                <c:v>190776</c:v>
              </c:pt>
              <c:pt idx="1">
                <c:v>145924</c:v>
              </c:pt>
              <c:pt idx="2">
                <c:v>68941</c:v>
              </c:pt>
              <c:pt idx="3">
                <c:v>23863</c:v>
              </c:pt>
              <c:pt idx="4">
                <c:v>21082</c:v>
              </c:pt>
              <c:pt idx="5">
                <c:v>14475</c:v>
              </c:pt>
              <c:pt idx="6">
                <c:v>14038</c:v>
              </c:pt>
              <c:pt idx="7">
                <c:v>6401</c:v>
              </c:pt>
              <c:pt idx="8">
                <c:v>2413</c:v>
              </c:pt>
              <c:pt idx="9">
                <c:v>2160</c:v>
              </c:pt>
              <c:pt idx="10">
                <c:v>1046</c:v>
              </c:pt>
              <c:pt idx="11">
                <c:v>448</c:v>
              </c:pt>
              <c:pt idx="12">
                <c:v>224</c:v>
              </c:pt>
              <c:pt idx="13">
                <c:v>132</c:v>
              </c:pt>
              <c:pt idx="14">
                <c:v>40</c:v>
              </c:pt>
            </c:numLit>
          </c:val>
          <c:extLst>
            <c:ext xmlns:c16="http://schemas.microsoft.com/office/drawing/2014/chart" uri="{C3380CC4-5D6E-409C-BE32-E72D297353CC}">
              <c16:uniqueId val="{00000000-E6EF-419C-A462-9E5A77B627E5}"/>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7728346456692909"/>
          <c:y val="0.18470000253480265"/>
          <c:w val="0.21569135215856636"/>
          <c:h val="0.703292601553655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Courier New" panose="02070309020205020404" pitchFamily="49"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03B5A-21DF-4BBB-8059-B6B192FC641E}" type="datetimeFigureOut">
              <a:rPr lang="en-US" smtClean="0"/>
              <a:t>3/19/2022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EF503-E31C-4FCE-86D9-0C61A5CBE283}" type="slidenum">
              <a:rPr lang="en-US" smtClean="0"/>
              <a:t>‹#›</a:t>
            </a:fld>
            <a:endParaRPr lang="en-US"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BACPro Expert Network Analysis</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anchor="t"/>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a:normAutofit/>
          </a:bodyPr>
          <a:lstStyle>
            <a:lvl1pPr marL="0" indent="0">
              <a:buNone/>
              <a:defRPr sz="2400"/>
            </a:lvl1pPr>
            <a:lvl2pPr>
              <a:buNone/>
              <a:defRPr sz="1600"/>
            </a:lvl2pPr>
            <a:lvl3pPr>
              <a:buNone/>
              <a:defRPr sz="1600"/>
            </a:lvl3pPr>
            <a:lvl4pPr>
              <a:buNone/>
              <a:defRPr sz="1600"/>
            </a:lvl4pPr>
            <a:lvl5pPr>
              <a:buNone/>
              <a:defRPr sz="1600"/>
            </a:lvl5pPr>
          </a:lstStyle>
          <a:p>
            <a:pPr lvl="0"/>
            <a:r>
              <a:rPr lang="en-US" dirty="0"/>
              <a:t>Presentation Name</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a:t>BACPro Expert Network Analysis</a:t>
            </a:r>
            <a:endParaRPr lang="en-US" dirty="0"/>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210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4495800"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4495800"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p:nvPr>
        </p:nvSpPr>
        <p:spPr>
          <a:xfrm>
            <a:off x="8151812"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4135C99B-A268-4617-89C4-8F3AA2AAA69A}"/>
              </a:ext>
            </a:extLst>
          </p:cNvPr>
          <p:cNvSpPr>
            <a:spLocks noGrp="1"/>
          </p:cNvSpPr>
          <p:nvPr>
            <p:ph sz="quarter" idx="14"/>
          </p:nvPr>
        </p:nvSpPr>
        <p:spPr>
          <a:xfrm>
            <a:off x="8151812"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a:t>BACPro Expert Network Analysis</a:t>
            </a:r>
            <a:endParaRPr lang="en-US" dirty="0"/>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7602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a:normAutofit/>
          </a:bodyPr>
          <a:lstStyle>
            <a:lvl1pPr>
              <a:defRPr sz="44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BACPro Expert Network Analysis</a:t>
            </a:r>
            <a:endParaRPr lang="en-US" dirty="0"/>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a:lstStyle/>
          <a:p>
            <a:r>
              <a:rPr lang="en-US"/>
              <a:t>Click icon to add picture</a:t>
            </a:r>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45971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685800"/>
            <a:ext cx="6238688" cy="1382233"/>
          </a:xfrm>
        </p:spPr>
        <p:txBody>
          <a:bodyPr>
            <a:normAutofit/>
          </a:bodyPr>
          <a:lstStyle>
            <a:lvl1pPr>
              <a:defRPr sz="4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p:nvPr>
        </p:nvSpPr>
        <p:spPr>
          <a:xfrm>
            <a:off x="0" y="-7444"/>
            <a:ext cx="4966447" cy="684639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a:t>BACPro Expert Network Analysis</a:t>
            </a:r>
            <a:endParaRPr lang="en-US"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p:nvPr>
        </p:nvSpPr>
        <p:spPr>
          <a:xfrm>
            <a:off x="5146158" y="2301949"/>
            <a:ext cx="6238687" cy="4022650"/>
          </a:xfrm>
        </p:spPr>
        <p:txBody>
          <a:bodyPr/>
          <a:lstStyle>
            <a:lvl1pP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BACPro Expert Network Analysis</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870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a:t>BACPro Expert Network Analysis</a:t>
            </a:r>
            <a:endParaRPr lang="en-US" dirty="0"/>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499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a:t>BACPro Expert Network Analysis</a:t>
            </a:r>
            <a:endParaRPr lang="en-US" dirty="0"/>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28451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a:t>BACPro Expert Network Analysis</a:t>
            </a:r>
            <a:endParaRPr lang="en-US" dirty="0"/>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1136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a:t>2/7/20XX</a:t>
            </a:r>
            <a:endParaRPr lang="en-US" dirty="0"/>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a:t>BACPro Expert Network Analysis</a:t>
            </a:r>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2597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BACPro Expert Network Analysis</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1857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675167"/>
            <a:ext cx="3761862" cy="3055078"/>
          </a:xfrm>
        </p:spPr>
        <p:txBody>
          <a:bodyPr anchor="t">
            <a:normAutofit/>
          </a:bodyPr>
          <a:lstStyle>
            <a:lvl1pPr>
              <a:defRPr sz="44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p:nvPr>
        </p:nvSpPr>
        <p:spPr>
          <a:xfrm>
            <a:off x="5167424" y="533400"/>
            <a:ext cx="3794512" cy="5797237"/>
          </a:xfrm>
        </p:spPr>
        <p:txBody>
          <a:bodyPr anchor="ct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BACPro Expert Network Analysis</a:t>
            </a:r>
            <a:endParaRPr lang="en-US" dirty="0"/>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p:nvPr>
        </p:nvSpPr>
        <p:spPr>
          <a:xfrm>
            <a:off x="9531096" y="0"/>
            <a:ext cx="2660904" cy="3429000"/>
          </a:xfrm>
          <a:solidFill>
            <a:schemeClr val="accent2"/>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p:nvPr>
        </p:nvSpPr>
        <p:spPr>
          <a:xfrm>
            <a:off x="9531096" y="3383280"/>
            <a:ext cx="2660904"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09985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a:normAutofit/>
          </a:bodyPr>
          <a:lstStyle>
            <a:lvl1pPr algn="l">
              <a:defRPr sz="4400"/>
            </a:lvl1pPr>
          </a:lstStyle>
          <a:p>
            <a:pPr algn="r"/>
            <a:r>
              <a:rPr lang="en-US"/>
              <a:t>Click to edit Master title style</a:t>
            </a:r>
            <a:endParaRPr lang="en-US"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943386"/>
          </a:xfrm>
        </p:spPr>
        <p:txBody>
          <a:bodyPr/>
          <a:lstStyle>
            <a:lvl1pPr>
              <a:buNone/>
              <a:defRPr/>
            </a:lvl1pPr>
          </a:lstStyle>
          <a:p>
            <a:pPr algn="r"/>
            <a:r>
              <a:rPr lang="en-US"/>
              <a:t>Click to edit Master subtitle style</a:t>
            </a:r>
            <a:endParaRPr lang="en-US"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16822"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BACPro Expert Network Analysis</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0604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a:t>BACPro Expert Network Analysis</a:t>
            </a:r>
            <a:endParaRPr lang="en-US" dirty="0"/>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3919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a:t>BACPro Expert Network Analysis</a:t>
            </a:r>
            <a:endParaRPr lang="en-US" dirty="0"/>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005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a:normAutofit/>
          </a:bodyPr>
          <a:lstStyle>
            <a:lvl1pPr>
              <a:defRPr sz="4400"/>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anchor="ct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a:t>BACPro Expert Network Analysis</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555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975816"/>
            <a:ext cx="2979897" cy="1264340"/>
          </a:xfrm>
        </p:spPr>
        <p:txBody>
          <a:bodyPr anchor="b">
            <a:normAutofit/>
          </a:bodyPr>
          <a:lstStyle>
            <a:lvl1pPr>
              <a:buNone/>
              <a:defRPr/>
            </a:lvl1pPr>
          </a:lstStyle>
          <a:p>
            <a:pPr algn="l"/>
            <a:r>
              <a:rPr lang="en-US" sz="1600"/>
              <a:t>Click to edit Master subtitle style</a:t>
            </a:r>
            <a:endParaRPr lang="en-US"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a:noAutofit/>
          </a:bodyPr>
          <a:lstStyle/>
          <a:p>
            <a:r>
              <a:rPr lang="en-US"/>
              <a:t>Click icon to add picture</a:t>
            </a:r>
            <a:endParaRPr lang="en-US" dirty="0"/>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a:noAutofit/>
          </a:bodyPr>
          <a:lstStyle/>
          <a:p>
            <a:r>
              <a:rPr lang="en-US"/>
              <a:t>Click icon to add picture</a:t>
            </a:r>
            <a:endParaRPr lang="en-US" dirty="0"/>
          </a:p>
        </p:txBody>
      </p:sp>
      <p:sp>
        <p:nvSpPr>
          <p:cNvPr id="5" name="Title 4">
            <a:extLst>
              <a:ext uri="{FF2B5EF4-FFF2-40B4-BE49-F238E27FC236}">
                <a16:creationId xmlns:a16="http://schemas.microsoft.com/office/drawing/2014/main" id="{9FEE8AE0-4188-4CB6-8BFB-70E163ED7FA5}"/>
              </a:ext>
            </a:extLst>
          </p:cNvPr>
          <p:cNvSpPr>
            <a:spLocks noGrp="1"/>
          </p:cNvSpPr>
          <p:nvPr>
            <p:ph type="title"/>
          </p:nvPr>
        </p:nvSpPr>
        <p:spPr>
          <a:xfrm>
            <a:off x="969264" y="2679192"/>
            <a:ext cx="4946904" cy="3273552"/>
          </a:xfr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4024312"/>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BACPro Expert Network Analysis</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2649690"/>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BACPro Expert Network Analysis</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BACPro Expert Network Analysis</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anchor="t"/>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anchor="ctr">
            <a:normAutofit/>
          </a:bodyPr>
          <a:lstStyle/>
          <a:p>
            <a:pPr lv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26705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p:nvPr>
        </p:nvSpPr>
        <p:spPr>
          <a:xfrm>
            <a:off x="1143000" y="2350008"/>
            <a:ext cx="1965960" cy="1801368"/>
          </a:xfrm>
          <a:solidFill>
            <a:schemeClr val="accent2"/>
          </a:solidFill>
        </p:spPr>
        <p:txBody>
          <a:bodyPr/>
          <a:lstStyle/>
          <a:p>
            <a:r>
              <a:rPr lang="en-US"/>
              <a:t>Click icon to add picture</a:t>
            </a:r>
            <a:endParaRPr lang="en-US"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p:nvPr>
        </p:nvSpPr>
        <p:spPr>
          <a:xfrm>
            <a:off x="3784636" y="2350008"/>
            <a:ext cx="1965960" cy="1801368"/>
          </a:xfrm>
          <a:solidFill>
            <a:schemeClr val="accent2"/>
          </a:solidFill>
        </p:spPr>
        <p:txBody>
          <a:bodyPr/>
          <a:lstStyle/>
          <a:p>
            <a:r>
              <a:rPr lang="en-US"/>
              <a:t>Click icon to add picture</a:t>
            </a:r>
            <a:endParaRPr lang="en-US"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p:nvPr>
        </p:nvSpPr>
        <p:spPr>
          <a:xfrm>
            <a:off x="6437376" y="2350008"/>
            <a:ext cx="1965960" cy="1801368"/>
          </a:xfrm>
          <a:solidFill>
            <a:schemeClr val="accent2"/>
          </a:solidFill>
        </p:spPr>
        <p:txBody>
          <a:bodyPr/>
          <a:lstStyle/>
          <a:p>
            <a:r>
              <a:rPr lang="en-US"/>
              <a:t>Click icon to add picture</a:t>
            </a:r>
            <a:endParaRPr lang="en-US"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p:nvPr>
        </p:nvSpPr>
        <p:spPr>
          <a:xfrm>
            <a:off x="9089136" y="2350008"/>
            <a:ext cx="1965960" cy="1801368"/>
          </a:xfrm>
          <a:solidFill>
            <a:schemeClr val="accent2"/>
          </a:solidFill>
        </p:spPr>
        <p:txBody>
          <a:bodyPr/>
          <a:lstStyle/>
          <a:p>
            <a:r>
              <a:rPr lang="en-US"/>
              <a:t>Click icon to add picture</a:t>
            </a:r>
            <a:endParaRPr lang="en-US"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a:t>BACPro Expert Network Analysis</a:t>
            </a:r>
            <a:endParaRPr lang="en-US" dirty="0"/>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a:t>2/7/20XX</a:t>
            </a:r>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283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BACPro Expert Network Analysis</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7621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r>
              <a:rPr lang="en-US"/>
              <a:t>2/7/20XX</a:t>
            </a:r>
            <a:endParaRPr lang="en-US" dirty="0"/>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a:t>BACPro Expert Network Analysis</a:t>
            </a:r>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79" r:id="rId7"/>
    <p:sldLayoutId id="2147483682" r:id="rId8"/>
    <p:sldLayoutId id="2147483687" r:id="rId9"/>
    <p:sldLayoutId id="2147483665" r:id="rId10"/>
    <p:sldLayoutId id="2147483683" r:id="rId11"/>
    <p:sldLayoutId id="2147483677" r:id="rId12"/>
    <p:sldLayoutId id="2147483678" r:id="rId13"/>
    <p:sldLayoutId id="2147483684" r:id="rId14"/>
    <p:sldLayoutId id="2147483661" r:id="rId15"/>
    <p:sldLayoutId id="2147483663" r:id="rId16"/>
    <p:sldLayoutId id="2147483664" r:id="rId17"/>
    <p:sldLayoutId id="2147483666" r:id="rId18"/>
    <p:sldLayoutId id="2147483667" r:id="rId19"/>
    <p:sldLayoutId id="2147483685" r:id="rId20"/>
    <p:sldLayoutId id="2147483668" r:id="rId21"/>
    <p:sldLayoutId id="2147483669" r:id="rId22"/>
  </p:sldLayoutIdLst>
  <p:hf sldNum="0" hdr="0" dt="0"/>
  <p:txStyles>
    <p:titleStyle>
      <a:lvl1pPr algn="l" defTabSz="914400" rtl="0" eaLnBrk="1" latinLnBrk="0" hangingPunct="1">
        <a:lnSpc>
          <a:spcPct val="90000"/>
        </a:lnSpc>
        <a:spcBef>
          <a:spcPct val="0"/>
        </a:spcBef>
        <a:buNone/>
        <a:defRPr sz="32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chicago-il-skyline-sunset-1093880/" TargetMode="External"/><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publicdomainpictures.net/view-image.php?image=228015&amp;picture=chicago-skyline-at-night" TargetMode="External"/><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002542-F506-464B-B1C6-DABC8AA7AD24}"/>
              </a:ext>
            </a:extLst>
          </p:cNvPr>
          <p:cNvSpPr txBox="1"/>
          <p:nvPr/>
        </p:nvSpPr>
        <p:spPr>
          <a:xfrm>
            <a:off x="1342113" y="2429508"/>
            <a:ext cx="1447252" cy="307777"/>
          </a:xfrm>
          <a:prstGeom prst="rect">
            <a:avLst/>
          </a:prstGeom>
          <a:noFill/>
        </p:spPr>
        <p:txBody>
          <a:bodyPr wrap="square" rtlCol="0">
            <a:spAutoFit/>
          </a:bodyPr>
          <a:lstStyle/>
          <a:p>
            <a:pPr algn="ctr"/>
            <a:r>
              <a:rPr lang="en-US" sz="1400" dirty="0">
                <a:solidFill>
                  <a:schemeClr val="bg1">
                    <a:lumMod val="50000"/>
                  </a:schemeClr>
                </a:solidFill>
              </a:rPr>
              <a:t>Start Time</a:t>
            </a:r>
          </a:p>
        </p:txBody>
      </p:sp>
      <p:sp>
        <p:nvSpPr>
          <p:cNvPr id="9" name="TextBox 8">
            <a:extLst>
              <a:ext uri="{FF2B5EF4-FFF2-40B4-BE49-F238E27FC236}">
                <a16:creationId xmlns:a16="http://schemas.microsoft.com/office/drawing/2014/main" id="{92BE2955-AED2-47F7-B8F8-39D2CA6A1BBA}"/>
              </a:ext>
            </a:extLst>
          </p:cNvPr>
          <p:cNvSpPr txBox="1"/>
          <p:nvPr/>
        </p:nvSpPr>
        <p:spPr>
          <a:xfrm>
            <a:off x="1342113" y="1381396"/>
            <a:ext cx="1447252" cy="307777"/>
          </a:xfrm>
          <a:prstGeom prst="rect">
            <a:avLst/>
          </a:prstGeom>
          <a:noFill/>
        </p:spPr>
        <p:txBody>
          <a:bodyPr wrap="square" rtlCol="0">
            <a:spAutoFit/>
          </a:bodyPr>
          <a:lstStyle/>
          <a:p>
            <a:pPr algn="ctr"/>
            <a:r>
              <a:rPr lang="en-US" sz="1400" dirty="0">
                <a:solidFill>
                  <a:schemeClr val="bg1">
                    <a:lumMod val="50000"/>
                  </a:schemeClr>
                </a:solidFill>
              </a:rPr>
              <a:t>Capture Name</a:t>
            </a:r>
          </a:p>
        </p:txBody>
      </p:sp>
      <p:sp>
        <p:nvSpPr>
          <p:cNvPr id="10" name="Rectangle 9">
            <a:extLst>
              <a:ext uri="{FF2B5EF4-FFF2-40B4-BE49-F238E27FC236}">
                <a16:creationId xmlns:a16="http://schemas.microsoft.com/office/drawing/2014/main" id="{F8653203-45DA-4C56-B0EC-0035EE4C3285}"/>
              </a:ext>
            </a:extLst>
          </p:cNvPr>
          <p:cNvSpPr/>
          <p:nvPr/>
        </p:nvSpPr>
        <p:spPr>
          <a:xfrm>
            <a:off x="310682" y="1645960"/>
            <a:ext cx="3510115" cy="362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rPr>
              <a:t>Sample</a:t>
            </a:r>
            <a:endParaRPr lang="en-US" dirty="0">
              <a:solidFill>
                <a:schemeClr val="tx1">
                  <a:lumMod val="85000"/>
                  <a:lumOff val="15000"/>
                </a:schemeClr>
              </a:solidFill>
            </a:endParaRPr>
          </a:p>
        </p:txBody>
      </p:sp>
      <p:sp>
        <p:nvSpPr>
          <p:cNvPr id="11" name="Rectangle 10">
            <a:extLst>
              <a:ext uri="{FF2B5EF4-FFF2-40B4-BE49-F238E27FC236}">
                <a16:creationId xmlns:a16="http://schemas.microsoft.com/office/drawing/2014/main" id="{0B002EDA-FE1E-429A-84F2-8D0BCE06201A}"/>
              </a:ext>
            </a:extLst>
          </p:cNvPr>
          <p:cNvSpPr/>
          <p:nvPr/>
        </p:nvSpPr>
        <p:spPr>
          <a:xfrm>
            <a:off x="744222" y="2649784"/>
            <a:ext cx="2662084" cy="426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rPr>
              <a:t>Sep 14, 2020 - 3:58 PM</a:t>
            </a:r>
            <a:endParaRPr lang="en-US" dirty="0">
              <a:solidFill>
                <a:schemeClr val="tx1">
                  <a:lumMod val="85000"/>
                  <a:lumOff val="15000"/>
                </a:schemeClr>
              </a:solidFill>
            </a:endParaRPr>
          </a:p>
        </p:txBody>
      </p:sp>
      <p:sp>
        <p:nvSpPr>
          <p:cNvPr id="12" name="TextBox 11">
            <a:extLst>
              <a:ext uri="{FF2B5EF4-FFF2-40B4-BE49-F238E27FC236}">
                <a16:creationId xmlns:a16="http://schemas.microsoft.com/office/drawing/2014/main" id="{6B0C863F-1B36-45CB-AB61-1413A3262061}"/>
              </a:ext>
            </a:extLst>
          </p:cNvPr>
          <p:cNvSpPr txBox="1"/>
          <p:nvPr/>
        </p:nvSpPr>
        <p:spPr>
          <a:xfrm>
            <a:off x="1329851" y="3497467"/>
            <a:ext cx="1447252" cy="307777"/>
          </a:xfrm>
          <a:prstGeom prst="rect">
            <a:avLst/>
          </a:prstGeom>
          <a:noFill/>
        </p:spPr>
        <p:txBody>
          <a:bodyPr wrap="square" rtlCol="0">
            <a:spAutoFit/>
          </a:bodyPr>
          <a:lstStyle/>
          <a:p>
            <a:pPr algn="ctr"/>
            <a:r>
              <a:rPr lang="en-US" sz="1400" dirty="0">
                <a:solidFill>
                  <a:schemeClr val="bg1">
                    <a:lumMod val="50000"/>
                  </a:schemeClr>
                </a:solidFill>
              </a:rPr>
              <a:t>Capture Length</a:t>
            </a:r>
          </a:p>
        </p:txBody>
      </p:sp>
      <p:sp>
        <p:nvSpPr>
          <p:cNvPr id="13" name="Rectangle 12">
            <a:extLst>
              <a:ext uri="{FF2B5EF4-FFF2-40B4-BE49-F238E27FC236}">
                <a16:creationId xmlns:a16="http://schemas.microsoft.com/office/drawing/2014/main" id="{EE0E999E-7F51-43FE-90C6-FF7A774B95A0}"/>
              </a:ext>
            </a:extLst>
          </p:cNvPr>
          <p:cNvSpPr/>
          <p:nvPr/>
        </p:nvSpPr>
        <p:spPr>
          <a:xfrm>
            <a:off x="310682" y="3717593"/>
            <a:ext cx="3510115" cy="426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rPr>
              <a:t>56 minutes</a:t>
            </a:r>
            <a:endParaRPr lang="en-US" dirty="0">
              <a:solidFill>
                <a:schemeClr val="tx1">
                  <a:lumMod val="85000"/>
                  <a:lumOff val="15000"/>
                </a:schemeClr>
              </a:solidFill>
            </a:endParaRPr>
          </a:p>
        </p:txBody>
      </p:sp>
      <p:pic>
        <p:nvPicPr>
          <p:cNvPr id="17" name="Picture Placeholder 5" descr="A low angle view of buildings in a city">
            <a:extLst>
              <a:ext uri="{FF2B5EF4-FFF2-40B4-BE49-F238E27FC236}">
                <a16:creationId xmlns:a16="http://schemas.microsoft.com/office/drawing/2014/main" id="{99856290-012D-4486-96CF-1B9C2462A6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p:spPr>
      </p:pic>
      <p:pic>
        <p:nvPicPr>
          <p:cNvPr id="20" name="Graphic 19">
            <a:extLst>
              <a:ext uri="{FF2B5EF4-FFF2-40B4-BE49-F238E27FC236}">
                <a16:creationId xmlns:a16="http://schemas.microsoft.com/office/drawing/2014/main" id="{7F9AF690-84E9-4EB5-9D17-8510174008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6877" y="6039464"/>
            <a:ext cx="1946977" cy="519064"/>
          </a:xfrm>
          <a:prstGeom prst="rect">
            <a:avLst/>
          </a:prstGeom>
        </p:spPr>
      </p:pic>
      <p:sp>
        <p:nvSpPr>
          <p:cNvPr id="21" name="TextBox 20">
            <a:extLst>
              <a:ext uri="{FF2B5EF4-FFF2-40B4-BE49-F238E27FC236}">
                <a16:creationId xmlns:a16="http://schemas.microsoft.com/office/drawing/2014/main" id="{A4D9A8B6-62DE-4530-9DFA-33DA533B9716}"/>
              </a:ext>
            </a:extLst>
          </p:cNvPr>
          <p:cNvSpPr txBox="1"/>
          <p:nvPr/>
        </p:nvSpPr>
        <p:spPr>
          <a:xfrm>
            <a:off x="829791" y="475940"/>
            <a:ext cx="2490946" cy="584775"/>
          </a:xfrm>
          <a:prstGeom prst="rect">
            <a:avLst/>
          </a:prstGeom>
          <a:noFill/>
        </p:spPr>
        <p:txBody>
          <a:bodyPr wrap="square" rtlCol="0">
            <a:spAutoFit/>
          </a:bodyPr>
          <a:lstStyle/>
          <a:p>
            <a:pPr algn="ctr"/>
            <a:r>
              <a:rPr lang="en-US" sz="3200" dirty="0">
                <a:solidFill>
                  <a:schemeClr val="tx1">
                    <a:lumMod val="65000"/>
                    <a:lumOff val="35000"/>
                  </a:schemeClr>
                </a:solidFill>
              </a:rPr>
              <a:t>Audit Report</a:t>
            </a:r>
          </a:p>
        </p:txBody>
      </p:sp>
    </p:spTree>
    <p:extLst>
      <p:ext uri="{BB962C8B-B14F-4D97-AF65-F5344CB8AC3E}">
        <p14:creationId xmlns:p14="http://schemas.microsoft.com/office/powerpoint/2010/main" val="17096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29F350-8B58-4C6E-A1DE-3335F5F8C004}"/>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BCEDD806-1ECC-4EDC-86E1-4CEE07C37942}"/>
              </a:ext>
            </a:extLst>
          </p:cNvPr>
          <p:cNvSpPr txBox="1"/>
          <p:nvPr/>
        </p:nvSpPr>
        <p:spPr>
          <a:xfrm>
            <a:off x="1016000" y="381000"/>
            <a:ext cx="1351652" cy="369332"/>
          </a:xfrm>
          <a:prstGeom prst="rect">
            <a:avLst/>
          </a:prstGeom>
          <a:noFill/>
        </p:spPr>
        <p:txBody>
          <a:bodyPr vert="horz" wrap="none" rtlCol="0">
            <a:spAutoFit/>
          </a:bodyPr>
          <a:lstStyle/>
          <a:p>
            <a:r>
              <a:rPr lang="en-US" b="1"/>
              <a:t>Device Return</a:t>
            </a:r>
          </a:p>
        </p:txBody>
      </p:sp>
      <p:sp>
        <p:nvSpPr>
          <p:cNvPr id="4" name="TextBox 3">
            <a:extLst>
              <a:ext uri="{FF2B5EF4-FFF2-40B4-BE49-F238E27FC236}">
                <a16:creationId xmlns:a16="http://schemas.microsoft.com/office/drawing/2014/main" id="{1DCF3B87-2A14-4EFC-B4B6-33F905D38B41}"/>
              </a:ext>
            </a:extLst>
          </p:cNvPr>
          <p:cNvSpPr txBox="1"/>
          <p:nvPr/>
        </p:nvSpPr>
        <p:spPr>
          <a:xfrm>
            <a:off x="2304152"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66273B8C-17E4-4F2C-8AC5-CA634A685D9E}"/>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A device has returned from failure.</a:t>
            </a:r>
          </a:p>
        </p:txBody>
      </p:sp>
      <p:graphicFrame>
        <p:nvGraphicFramePr>
          <p:cNvPr id="6" name="Table 5">
            <a:extLst>
              <a:ext uri="{FF2B5EF4-FFF2-40B4-BE49-F238E27FC236}">
                <a16:creationId xmlns:a16="http://schemas.microsoft.com/office/drawing/2014/main" id="{BE1D1287-9639-4548-A7A0-9D50931F1198}"/>
              </a:ext>
            </a:extLst>
          </p:cNvPr>
          <p:cNvGraphicFramePr>
            <a:graphicFrameLocks noGrp="1"/>
          </p:cNvGraphicFramePr>
          <p:nvPr>
            <p:extLst>
              <p:ext uri="{D42A27DB-BD31-4B8C-83A1-F6EECF244321}">
                <p14:modId xmlns:p14="http://schemas.microsoft.com/office/powerpoint/2010/main" val="1399658436"/>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4067316"/>
                    </a:ext>
                  </a:extLst>
                </a:gridCol>
                <a:gridCol w="2032000">
                  <a:extLst>
                    <a:ext uri="{9D8B030D-6E8A-4147-A177-3AD203B41FA5}">
                      <a16:colId xmlns:a16="http://schemas.microsoft.com/office/drawing/2014/main" val="2774589617"/>
                    </a:ext>
                  </a:extLst>
                </a:gridCol>
                <a:gridCol w="2032000">
                  <a:extLst>
                    <a:ext uri="{9D8B030D-6E8A-4147-A177-3AD203B41FA5}">
                      <a16:colId xmlns:a16="http://schemas.microsoft.com/office/drawing/2014/main" val="1627676052"/>
                    </a:ext>
                  </a:extLst>
                </a:gridCol>
                <a:gridCol w="2032000">
                  <a:extLst>
                    <a:ext uri="{9D8B030D-6E8A-4147-A177-3AD203B41FA5}">
                      <a16:colId xmlns:a16="http://schemas.microsoft.com/office/drawing/2014/main" val="1982600220"/>
                    </a:ext>
                  </a:extLst>
                </a:gridCol>
                <a:gridCol w="2032000">
                  <a:extLst>
                    <a:ext uri="{9D8B030D-6E8A-4147-A177-3AD203B41FA5}">
                      <a16:colId xmlns:a16="http://schemas.microsoft.com/office/drawing/2014/main" val="4058991299"/>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MAC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Type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Comment</a:t>
                      </a:r>
                    </a:p>
                  </a:txBody>
                  <a:tcPr anchor="ctr">
                    <a:lnL w="12700" cmpd="sng">
                      <a:solidFill>
                        <a:srgbClr val="FFFFFF"/>
                      </a:solidFill>
                      <a:prstDash val="solid"/>
                    </a:lnL>
                  </a:tcPr>
                </a:tc>
                <a:extLst>
                  <a:ext uri="{0D108BD9-81ED-4DB2-BD59-A6C34878D82A}">
                    <a16:rowId xmlns:a16="http://schemas.microsoft.com/office/drawing/2014/main" val="3462935831"/>
                  </a:ext>
                </a:extLst>
              </a:tr>
              <a:tr h="370840">
                <a:tc>
                  <a:txBody>
                    <a:bodyPr/>
                    <a:lstStyle/>
                    <a:p>
                      <a:pPr algn="ctr"/>
                      <a:r>
                        <a:rPr lang="en-US" sz="1200"/>
                        <a:t>9/14/2020 4:53:52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8205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Net=8200 - 5 - 47808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2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774734592"/>
                  </a:ext>
                </a:extLst>
              </a:tr>
              <a:tr h="370840">
                <a:tc>
                  <a:txBody>
                    <a:bodyPr/>
                    <a:lstStyle/>
                    <a:p>
                      <a:pPr algn="ctr"/>
                      <a:r>
                        <a:rPr lang="en-US" sz="1200"/>
                        <a:t>9/14/2020 4:53:25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2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682098207"/>
                  </a:ext>
                </a:extLst>
              </a:tr>
              <a:tr h="370840">
                <a:tc>
                  <a:txBody>
                    <a:bodyPr/>
                    <a:lstStyle/>
                    <a:p>
                      <a:pPr algn="ctr"/>
                      <a:r>
                        <a:rPr lang="en-US" sz="1200"/>
                        <a:t>9/14/2020 4:51:29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2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232486654"/>
                  </a:ext>
                </a:extLst>
              </a:tr>
              <a:tr h="370840">
                <a:tc>
                  <a:txBody>
                    <a:bodyPr/>
                    <a:lstStyle/>
                    <a:p>
                      <a:pPr algn="ctr"/>
                      <a:r>
                        <a:rPr lang="en-US" sz="1200"/>
                        <a:t>9/14/2020 4:50:26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7162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Net=7100 - 62 - 47808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3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023551846"/>
                  </a:ext>
                </a:extLst>
              </a:tr>
              <a:tr h="370840">
                <a:tc>
                  <a:txBody>
                    <a:bodyPr/>
                    <a:lstStyle/>
                    <a:p>
                      <a:pPr algn="ctr"/>
                      <a:r>
                        <a:rPr lang="en-US" sz="1200"/>
                        <a:t>9/14/2020 4:49:25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2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984155782"/>
                  </a:ext>
                </a:extLst>
              </a:tr>
              <a:tr h="370840">
                <a:tc>
                  <a:txBody>
                    <a:bodyPr/>
                    <a:lstStyle/>
                    <a:p>
                      <a:pPr algn="ctr"/>
                      <a:r>
                        <a:rPr lang="en-US" sz="1200"/>
                        <a:t>9/14/2020 4:46:24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2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964164732"/>
                  </a:ext>
                </a:extLst>
              </a:tr>
              <a:tr h="370840">
                <a:tc>
                  <a:txBody>
                    <a:bodyPr/>
                    <a:lstStyle/>
                    <a:p>
                      <a:pPr algn="ctr"/>
                      <a:r>
                        <a:rPr lang="en-US" sz="1200"/>
                        <a:t>9/14/2020 4:43:39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2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991637031"/>
                  </a:ext>
                </a:extLst>
              </a:tr>
              <a:tr h="370840">
                <a:tc>
                  <a:txBody>
                    <a:bodyPr/>
                    <a:lstStyle/>
                    <a:p>
                      <a:pPr algn="ctr"/>
                      <a:r>
                        <a:rPr lang="en-US" sz="1200"/>
                        <a:t>9/14/2020 4:41:37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2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895727790"/>
                  </a:ext>
                </a:extLst>
              </a:tr>
              <a:tr h="370840">
                <a:tc>
                  <a:txBody>
                    <a:bodyPr/>
                    <a:lstStyle/>
                    <a:p>
                      <a:pPr algn="ctr"/>
                      <a:r>
                        <a:rPr lang="en-US" sz="1200"/>
                        <a:t>9/14/2020 4:38:06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3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216106882"/>
                  </a:ext>
                </a:extLst>
              </a:tr>
              <a:tr h="370840">
                <a:tc>
                  <a:txBody>
                    <a:bodyPr/>
                    <a:lstStyle/>
                    <a:p>
                      <a:pPr algn="ctr"/>
                      <a:r>
                        <a:rPr lang="en-US" sz="1200"/>
                        <a:t>9/14/2020 4:35:52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9209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Net=9200 - 9 - 47808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Return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Length of failure: 3 minutes.</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004044630"/>
                  </a:ext>
                </a:extLst>
              </a:tr>
            </a:tbl>
          </a:graphicData>
        </a:graphic>
      </p:graphicFrame>
    </p:spTree>
    <p:extLst>
      <p:ext uri="{BB962C8B-B14F-4D97-AF65-F5344CB8AC3E}">
        <p14:creationId xmlns:p14="http://schemas.microsoft.com/office/powerpoint/2010/main" val="148290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318EFB-02F0-4683-9F36-C8252430C637}"/>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45A494B6-31E5-4A48-BFA5-FA7914492A59}"/>
              </a:ext>
            </a:extLst>
          </p:cNvPr>
          <p:cNvSpPr txBox="1"/>
          <p:nvPr/>
        </p:nvSpPr>
        <p:spPr>
          <a:xfrm>
            <a:off x="1016000" y="381000"/>
            <a:ext cx="1569660" cy="369332"/>
          </a:xfrm>
          <a:prstGeom prst="rect">
            <a:avLst/>
          </a:prstGeom>
          <a:noFill/>
        </p:spPr>
        <p:txBody>
          <a:bodyPr vert="horz" wrap="none" rtlCol="0">
            <a:spAutoFit/>
          </a:bodyPr>
          <a:lstStyle/>
          <a:p>
            <a:r>
              <a:rPr lang="en-US" b="1"/>
              <a:t>Duplicate BBMD</a:t>
            </a:r>
          </a:p>
        </p:txBody>
      </p:sp>
      <p:sp>
        <p:nvSpPr>
          <p:cNvPr id="4" name="TextBox 3">
            <a:extLst>
              <a:ext uri="{FF2B5EF4-FFF2-40B4-BE49-F238E27FC236}">
                <a16:creationId xmlns:a16="http://schemas.microsoft.com/office/drawing/2014/main" id="{30ADFFF4-E616-433C-9F04-CF2AB9845386}"/>
              </a:ext>
            </a:extLst>
          </p:cNvPr>
          <p:cNvSpPr txBox="1"/>
          <p:nvPr/>
        </p:nvSpPr>
        <p:spPr>
          <a:xfrm>
            <a:off x="2522160"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9DC2B3B0-760A-438E-8593-A793CC03CCE9}"/>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Duplicates cause excessive traffic on the network.  Make sure there is only 1 BBMD per network segment.</a:t>
            </a:r>
          </a:p>
        </p:txBody>
      </p:sp>
      <p:graphicFrame>
        <p:nvGraphicFramePr>
          <p:cNvPr id="6" name="Table 5">
            <a:extLst>
              <a:ext uri="{FF2B5EF4-FFF2-40B4-BE49-F238E27FC236}">
                <a16:creationId xmlns:a16="http://schemas.microsoft.com/office/drawing/2014/main" id="{B7C7A05A-2CF2-43FD-89FC-D37F00DEC57A}"/>
              </a:ext>
            </a:extLst>
          </p:cNvPr>
          <p:cNvGraphicFramePr>
            <a:graphicFrameLocks noGrp="1"/>
          </p:cNvGraphicFramePr>
          <p:nvPr>
            <p:extLst>
              <p:ext uri="{D42A27DB-BD31-4B8C-83A1-F6EECF244321}">
                <p14:modId xmlns:p14="http://schemas.microsoft.com/office/powerpoint/2010/main" val="1226245366"/>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3386667">
                  <a:extLst>
                    <a:ext uri="{9D8B030D-6E8A-4147-A177-3AD203B41FA5}">
                      <a16:colId xmlns:a16="http://schemas.microsoft.com/office/drawing/2014/main" val="555415545"/>
                    </a:ext>
                  </a:extLst>
                </a:gridCol>
                <a:gridCol w="3386667">
                  <a:extLst>
                    <a:ext uri="{9D8B030D-6E8A-4147-A177-3AD203B41FA5}">
                      <a16:colId xmlns:a16="http://schemas.microsoft.com/office/drawing/2014/main" val="568580423"/>
                    </a:ext>
                  </a:extLst>
                </a:gridCol>
                <a:gridCol w="3386667">
                  <a:extLst>
                    <a:ext uri="{9D8B030D-6E8A-4147-A177-3AD203B41FA5}">
                      <a16:colId xmlns:a16="http://schemas.microsoft.com/office/drawing/2014/main" val="3330147456"/>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Address 1</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Address 2</a:t>
                      </a:r>
                    </a:p>
                  </a:txBody>
                  <a:tcPr anchor="ctr">
                    <a:lnL w="12700" cmpd="sng">
                      <a:solidFill>
                        <a:srgbClr val="FFFFFF"/>
                      </a:solidFill>
                      <a:prstDash val="solid"/>
                    </a:lnL>
                  </a:tcPr>
                </a:tc>
                <a:extLst>
                  <a:ext uri="{0D108BD9-81ED-4DB2-BD59-A6C34878D82A}">
                    <a16:rowId xmlns:a16="http://schemas.microsoft.com/office/drawing/2014/main" val="1576723637"/>
                  </a:ext>
                </a:extLst>
              </a:tr>
              <a:tr h="370840">
                <a:tc>
                  <a:txBody>
                    <a:bodyPr/>
                    <a:lstStyle/>
                    <a:p>
                      <a:pPr algn="ctr"/>
                      <a:r>
                        <a:rPr lang="en-US" sz="1200"/>
                        <a:t>9/14/2020 4:05:26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241504150"/>
                  </a:ext>
                </a:extLst>
              </a:tr>
            </a:tbl>
          </a:graphicData>
        </a:graphic>
      </p:graphicFrame>
    </p:spTree>
    <p:extLst>
      <p:ext uri="{BB962C8B-B14F-4D97-AF65-F5344CB8AC3E}">
        <p14:creationId xmlns:p14="http://schemas.microsoft.com/office/powerpoint/2010/main" val="148426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910662-D779-495D-8B98-7A49E122FB14}"/>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ECA0AB4D-0B49-4DD3-8A59-7E832B8A5825}"/>
              </a:ext>
            </a:extLst>
          </p:cNvPr>
          <p:cNvSpPr txBox="1"/>
          <p:nvPr/>
        </p:nvSpPr>
        <p:spPr>
          <a:xfrm>
            <a:off x="1016000" y="381000"/>
            <a:ext cx="1736373" cy="369332"/>
          </a:xfrm>
          <a:prstGeom prst="rect">
            <a:avLst/>
          </a:prstGeom>
          <a:noFill/>
        </p:spPr>
        <p:txBody>
          <a:bodyPr vert="horz" wrap="none" rtlCol="0">
            <a:spAutoFit/>
          </a:bodyPr>
          <a:lstStyle/>
          <a:p>
            <a:r>
              <a:rPr lang="en-US" b="1"/>
              <a:t>Duplicate Instance</a:t>
            </a:r>
          </a:p>
        </p:txBody>
      </p:sp>
      <p:sp>
        <p:nvSpPr>
          <p:cNvPr id="4" name="TextBox 3">
            <a:extLst>
              <a:ext uri="{FF2B5EF4-FFF2-40B4-BE49-F238E27FC236}">
                <a16:creationId xmlns:a16="http://schemas.microsoft.com/office/drawing/2014/main" id="{CAEA3E18-34CA-46EF-8679-F315B0C0D5AA}"/>
              </a:ext>
            </a:extLst>
          </p:cNvPr>
          <p:cNvSpPr txBox="1"/>
          <p:nvPr/>
        </p:nvSpPr>
        <p:spPr>
          <a:xfrm>
            <a:off x="2688873"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DE17ADCA-8BB3-4B79-8CED-D19371A05BEC}"/>
              </a:ext>
            </a:extLst>
          </p:cNvPr>
          <p:cNvSpPr txBox="1"/>
          <p:nvPr/>
        </p:nvSpPr>
        <p:spPr>
          <a:xfrm>
            <a:off x="1015999" y="750332"/>
            <a:ext cx="9525000" cy="461665"/>
          </a:xfrm>
          <a:prstGeom prst="rect">
            <a:avLst/>
          </a:prstGeom>
          <a:noFill/>
        </p:spPr>
        <p:txBody>
          <a:bodyPr vert="horz" wrap="square" rtlCol="0">
            <a:spAutoFit/>
          </a:bodyPr>
          <a:lstStyle/>
          <a:p>
            <a:r>
              <a:rPr lang="en-US" sz="1200">
                <a:solidFill>
                  <a:srgbClr val="424242"/>
                </a:solidFill>
              </a:rPr>
              <a:t>Two different devices are reporting the same instance number to a device. Duplicate device instances with different MAC addresses is a configuration error.  A workstation cannot communicate correctly with these devices. If this is the workstation instance with multiple connections this error can be supressed.</a:t>
            </a:r>
          </a:p>
        </p:txBody>
      </p:sp>
      <p:graphicFrame>
        <p:nvGraphicFramePr>
          <p:cNvPr id="6" name="Table 5">
            <a:extLst>
              <a:ext uri="{FF2B5EF4-FFF2-40B4-BE49-F238E27FC236}">
                <a16:creationId xmlns:a16="http://schemas.microsoft.com/office/drawing/2014/main" id="{EF3EF6E1-B2EE-4DC8-B895-DCE2F730C58F}"/>
              </a:ext>
            </a:extLst>
          </p:cNvPr>
          <p:cNvGraphicFramePr>
            <a:graphicFrameLocks noGrp="1"/>
          </p:cNvGraphicFramePr>
          <p:nvPr>
            <p:extLst>
              <p:ext uri="{D42A27DB-BD31-4B8C-83A1-F6EECF244321}">
                <p14:modId xmlns:p14="http://schemas.microsoft.com/office/powerpoint/2010/main" val="1963150951"/>
              </p:ext>
            </p:extLst>
          </p:nvPr>
        </p:nvGraphicFramePr>
        <p:xfrm>
          <a:off x="1016000" y="1275497"/>
          <a:ext cx="10160000" cy="5418667"/>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3264986265"/>
                    </a:ext>
                  </a:extLst>
                </a:gridCol>
                <a:gridCol w="2540000">
                  <a:extLst>
                    <a:ext uri="{9D8B030D-6E8A-4147-A177-3AD203B41FA5}">
                      <a16:colId xmlns:a16="http://schemas.microsoft.com/office/drawing/2014/main" val="715816699"/>
                    </a:ext>
                  </a:extLst>
                </a:gridCol>
                <a:gridCol w="2540000">
                  <a:extLst>
                    <a:ext uri="{9D8B030D-6E8A-4147-A177-3AD203B41FA5}">
                      <a16:colId xmlns:a16="http://schemas.microsoft.com/office/drawing/2014/main" val="2606105651"/>
                    </a:ext>
                  </a:extLst>
                </a:gridCol>
                <a:gridCol w="2540000">
                  <a:extLst>
                    <a:ext uri="{9D8B030D-6E8A-4147-A177-3AD203B41FA5}">
                      <a16:colId xmlns:a16="http://schemas.microsoft.com/office/drawing/2014/main" val="3223391105"/>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MAC Address 1</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MAC Address 2</a:t>
                      </a:r>
                    </a:p>
                  </a:txBody>
                  <a:tcPr anchor="ctr">
                    <a:lnL w="12700" cmpd="sng">
                      <a:solidFill>
                        <a:srgbClr val="FFFFFF"/>
                      </a:solidFill>
                      <a:prstDash val="solid"/>
                    </a:lnL>
                  </a:tcPr>
                </a:tc>
                <a:extLst>
                  <a:ext uri="{0D108BD9-81ED-4DB2-BD59-A6C34878D82A}">
                    <a16:rowId xmlns:a16="http://schemas.microsoft.com/office/drawing/2014/main" val="1404392052"/>
                  </a:ext>
                </a:extLst>
              </a:tr>
              <a:tr h="370840">
                <a:tc>
                  <a:txBody>
                    <a:bodyPr/>
                    <a:lstStyle/>
                    <a:p>
                      <a:pPr algn="ctr"/>
                      <a:r>
                        <a:rPr lang="en-US" sz="1200"/>
                        <a:t>9/14/2020 3:59:28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101218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Net=0 - 10.160.27.98 - 47808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Net=35679 - 0.0.0.1.139.98 - 47808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261679523"/>
                  </a:ext>
                </a:extLst>
              </a:tr>
            </a:tbl>
          </a:graphicData>
        </a:graphic>
      </p:graphicFrame>
    </p:spTree>
    <p:extLst>
      <p:ext uri="{BB962C8B-B14F-4D97-AF65-F5344CB8AC3E}">
        <p14:creationId xmlns:p14="http://schemas.microsoft.com/office/powerpoint/2010/main" val="134497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492C1A-D341-47C0-A6A1-C02417AA9D9B}"/>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0BF8015B-D519-4F42-AEA2-89B21C35A1C8}"/>
              </a:ext>
            </a:extLst>
          </p:cNvPr>
          <p:cNvSpPr txBox="1"/>
          <p:nvPr/>
        </p:nvSpPr>
        <p:spPr>
          <a:xfrm>
            <a:off x="1016000" y="381000"/>
            <a:ext cx="1646605" cy="369332"/>
          </a:xfrm>
          <a:prstGeom prst="rect">
            <a:avLst/>
          </a:prstGeom>
          <a:noFill/>
        </p:spPr>
        <p:txBody>
          <a:bodyPr vert="horz" wrap="none" rtlCol="0">
            <a:spAutoFit/>
          </a:bodyPr>
          <a:lstStyle/>
          <a:p>
            <a:r>
              <a:rPr lang="en-US" b="1"/>
              <a:t>Excessive Who-Is</a:t>
            </a:r>
          </a:p>
        </p:txBody>
      </p:sp>
      <p:sp>
        <p:nvSpPr>
          <p:cNvPr id="4" name="TextBox 3">
            <a:extLst>
              <a:ext uri="{FF2B5EF4-FFF2-40B4-BE49-F238E27FC236}">
                <a16:creationId xmlns:a16="http://schemas.microsoft.com/office/drawing/2014/main" id="{3E0C586C-9437-408F-9600-47C906A5FA82}"/>
              </a:ext>
            </a:extLst>
          </p:cNvPr>
          <p:cNvSpPr txBox="1"/>
          <p:nvPr/>
        </p:nvSpPr>
        <p:spPr>
          <a:xfrm>
            <a:off x="2599105"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8DAF96EB-CC6C-41D0-906B-1315EDF316A1}"/>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Who-Is traffic is excessive. Who-is calls put a burden on every device that must process them.</a:t>
            </a:r>
          </a:p>
        </p:txBody>
      </p:sp>
      <p:graphicFrame>
        <p:nvGraphicFramePr>
          <p:cNvPr id="6" name="Table 5">
            <a:extLst>
              <a:ext uri="{FF2B5EF4-FFF2-40B4-BE49-F238E27FC236}">
                <a16:creationId xmlns:a16="http://schemas.microsoft.com/office/drawing/2014/main" id="{74811EEB-CC67-47E2-B18E-AF24C205DA1B}"/>
              </a:ext>
            </a:extLst>
          </p:cNvPr>
          <p:cNvGraphicFramePr>
            <a:graphicFrameLocks noGrp="1"/>
          </p:cNvGraphicFramePr>
          <p:nvPr>
            <p:extLst>
              <p:ext uri="{D42A27DB-BD31-4B8C-83A1-F6EECF244321}">
                <p14:modId xmlns:p14="http://schemas.microsoft.com/office/powerpoint/2010/main" val="1483346728"/>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5080000">
                  <a:extLst>
                    <a:ext uri="{9D8B030D-6E8A-4147-A177-3AD203B41FA5}">
                      <a16:colId xmlns:a16="http://schemas.microsoft.com/office/drawing/2014/main" val="3420484519"/>
                    </a:ext>
                  </a:extLst>
                </a:gridCol>
                <a:gridCol w="5080000">
                  <a:extLst>
                    <a:ext uri="{9D8B030D-6E8A-4147-A177-3AD203B41FA5}">
                      <a16:colId xmlns:a16="http://schemas.microsoft.com/office/drawing/2014/main" val="1557674703"/>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Comment</a:t>
                      </a:r>
                    </a:p>
                  </a:txBody>
                  <a:tcPr anchor="ctr">
                    <a:lnL w="12700" cmpd="sng">
                      <a:solidFill>
                        <a:srgbClr val="FFFFFF"/>
                      </a:solidFill>
                      <a:prstDash val="solid"/>
                    </a:lnL>
                  </a:tcPr>
                </a:tc>
                <a:extLst>
                  <a:ext uri="{0D108BD9-81ED-4DB2-BD59-A6C34878D82A}">
                    <a16:rowId xmlns:a16="http://schemas.microsoft.com/office/drawing/2014/main" val="1010327307"/>
                  </a:ext>
                </a:extLst>
              </a:tr>
              <a:tr h="370840">
                <a:tc>
                  <a:txBody>
                    <a:bodyPr/>
                    <a:lstStyle/>
                    <a:p>
                      <a:pPr algn="ctr"/>
                      <a:r>
                        <a:rPr lang="en-US" sz="1200"/>
                        <a:t>9/14/2020 4:02:55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Overall amount of Who-is traffic is too high.</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738468417"/>
                  </a:ext>
                </a:extLst>
              </a:tr>
            </a:tbl>
          </a:graphicData>
        </a:graphic>
      </p:graphicFrame>
    </p:spTree>
    <p:extLst>
      <p:ext uri="{BB962C8B-B14F-4D97-AF65-F5344CB8AC3E}">
        <p14:creationId xmlns:p14="http://schemas.microsoft.com/office/powerpoint/2010/main" val="37539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ody of water with a city in the background&#10;&#10;Description automatically generated">
            <a:extLst>
              <a:ext uri="{FF2B5EF4-FFF2-40B4-BE49-F238E27FC236}">
                <a16:creationId xmlns:a16="http://schemas.microsoft.com/office/drawing/2014/main" id="{6B71BB3F-3811-4F63-9145-AB272DF4741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0045"/>
          <a:stretch/>
        </p:blipFill>
        <p:spPr>
          <a:xfrm>
            <a:off x="20" y="10"/>
            <a:ext cx="9137156" cy="6857989"/>
          </a:xfrm>
          <a:prstGeom prst="rect">
            <a:avLst/>
          </a:prstGeom>
        </p:spPr>
      </p:pic>
      <p:sp>
        <p:nvSpPr>
          <p:cNvPr id="32"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8B71432-9342-4AAB-9E22-7CE41AB644B3}"/>
              </a:ext>
            </a:extLst>
          </p:cNvPr>
          <p:cNvSpPr>
            <a:spLocks noGrp="1"/>
          </p:cNvSpPr>
          <p:nvPr>
            <p:ph type="ftr" sz="quarter" idx="11"/>
          </p:nvPr>
        </p:nvSpPr>
        <p:spPr>
          <a:xfrm>
            <a:off x="154429" y="6398878"/>
            <a:ext cx="4497315" cy="365125"/>
          </a:xfrm>
        </p:spPr>
        <p:txBody>
          <a:bodyPr vert="horz" lIns="91440" tIns="45720" rIns="91440" bIns="45720" rtlCol="0" anchor="ctr">
            <a:normAutofit/>
          </a:bodyPr>
          <a:lstStyle/>
          <a:p>
            <a:pPr>
              <a:spcAft>
                <a:spcPts val="600"/>
              </a:spcAft>
            </a:pPr>
            <a:r>
              <a:rPr lang="en-US" b="0" kern="1200" spc="30" baseline="0" dirty="0">
                <a:solidFill>
                  <a:srgbClr val="FFFFFF"/>
                </a:solidFill>
                <a:latin typeface="+mn-lt"/>
                <a:cs typeface="Calibri Light" panose="020F0302020204030204" pitchFamily="34" charset="0"/>
              </a:rPr>
              <a:t>BACPro Expert Network Analysis</a:t>
            </a:r>
          </a:p>
        </p:txBody>
      </p:sp>
      <p:cxnSp>
        <p:nvCxnSpPr>
          <p:cNvPr id="36" name="Straight Connector 35">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47E568-1968-4134-8173-3326774F3637}"/>
              </a:ext>
            </a:extLst>
          </p:cNvPr>
          <p:cNvSpPr txBox="1"/>
          <p:nvPr/>
        </p:nvSpPr>
        <p:spPr>
          <a:xfrm>
            <a:off x="9137176" y="801392"/>
            <a:ext cx="3153720" cy="16528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solidFill>
                  <a:schemeClr val="tx2"/>
                </a:solidFill>
                <a:ea typeface="+mj-ea"/>
                <a:cs typeface="+mj-cs"/>
              </a:rPr>
              <a:t>Medium</a:t>
            </a:r>
            <a:r>
              <a:rPr lang="en-US" sz="4400" kern="1200" baseline="0" dirty="0">
                <a:solidFill>
                  <a:schemeClr val="tx2"/>
                </a:solidFill>
                <a:ea typeface="+mj-ea"/>
                <a:cs typeface="+mj-cs"/>
              </a:rPr>
              <a:t> Anomalies</a:t>
            </a:r>
          </a:p>
        </p:txBody>
      </p:sp>
      <p:cxnSp>
        <p:nvCxnSpPr>
          <p:cNvPr id="23" name="Straight Connector 22">
            <a:extLst>
              <a:ext uri="{FF2B5EF4-FFF2-40B4-BE49-F238E27FC236}">
                <a16:creationId xmlns:a16="http://schemas.microsoft.com/office/drawing/2014/main" id="{12310042-9506-4270-9CC6-3728A53B8D5C}"/>
              </a:ext>
            </a:extLst>
          </p:cNvPr>
          <p:cNvCxnSpPr>
            <a:cxnSpLocks/>
          </p:cNvCxnSpPr>
          <p:nvPr/>
        </p:nvCxnSpPr>
        <p:spPr>
          <a:xfrm>
            <a:off x="9137176" y="2368351"/>
            <a:ext cx="279772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244EA3F-564B-49E2-BFC3-82F7F96DEDCF}"/>
              </a:ext>
            </a:extLst>
          </p:cNvPr>
          <p:cNvSpPr txBox="1"/>
          <p:nvPr/>
        </p:nvSpPr>
        <p:spPr>
          <a:xfrm>
            <a:off x="9171651" y="2551724"/>
            <a:ext cx="1053494" cy="276999"/>
          </a:xfrm>
          <a:prstGeom prst="rect">
            <a:avLst/>
          </a:prstGeom>
          <a:noFill/>
        </p:spPr>
        <p:txBody>
          <a:bodyPr vert="horz" wrap="none" rtlCol="0">
            <a:spAutoFit/>
          </a:bodyPr>
          <a:lstStyle/>
          <a:p>
            <a:r>
              <a:rPr lang="en-US" sz="1200"/>
              <a:t>Excessive COVs</a:t>
            </a:r>
          </a:p>
        </p:txBody>
      </p:sp>
      <p:sp>
        <p:nvSpPr>
          <p:cNvPr id="4" name="TextBox 3">
            <a:extLst>
              <a:ext uri="{FF2B5EF4-FFF2-40B4-BE49-F238E27FC236}">
                <a16:creationId xmlns:a16="http://schemas.microsoft.com/office/drawing/2014/main" id="{8CCE9424-A92F-4B0E-B676-BAC5E4580918}"/>
              </a:ext>
            </a:extLst>
          </p:cNvPr>
          <p:cNvSpPr txBox="1"/>
          <p:nvPr/>
        </p:nvSpPr>
        <p:spPr>
          <a:xfrm>
            <a:off x="9171651" y="2828723"/>
            <a:ext cx="1124026" cy="276999"/>
          </a:xfrm>
          <a:prstGeom prst="rect">
            <a:avLst/>
          </a:prstGeom>
          <a:noFill/>
        </p:spPr>
        <p:txBody>
          <a:bodyPr vert="horz" wrap="none" rtlCol="0">
            <a:spAutoFit/>
          </a:bodyPr>
          <a:lstStyle/>
          <a:p>
            <a:r>
              <a:rPr lang="en-US" sz="1200"/>
              <a:t>Excessive Events</a:t>
            </a:r>
          </a:p>
        </p:txBody>
      </p:sp>
      <p:sp>
        <p:nvSpPr>
          <p:cNvPr id="5" name="TextBox 4">
            <a:extLst>
              <a:ext uri="{FF2B5EF4-FFF2-40B4-BE49-F238E27FC236}">
                <a16:creationId xmlns:a16="http://schemas.microsoft.com/office/drawing/2014/main" id="{7E8070F3-BEC3-4922-AFB9-5D9487B0A910}"/>
              </a:ext>
            </a:extLst>
          </p:cNvPr>
          <p:cNvSpPr txBox="1"/>
          <p:nvPr/>
        </p:nvSpPr>
        <p:spPr>
          <a:xfrm>
            <a:off x="9171651" y="3105722"/>
            <a:ext cx="1324402" cy="276999"/>
          </a:xfrm>
          <a:prstGeom prst="rect">
            <a:avLst/>
          </a:prstGeom>
          <a:noFill/>
        </p:spPr>
        <p:txBody>
          <a:bodyPr vert="horz" wrap="none" rtlCol="0">
            <a:spAutoFit/>
          </a:bodyPr>
          <a:lstStyle/>
          <a:p>
            <a:r>
              <a:rPr lang="en-US" sz="1200"/>
              <a:t>High Broadcast Rate</a:t>
            </a:r>
          </a:p>
        </p:txBody>
      </p:sp>
      <p:sp>
        <p:nvSpPr>
          <p:cNvPr id="7" name="TextBox 6">
            <a:extLst>
              <a:ext uri="{FF2B5EF4-FFF2-40B4-BE49-F238E27FC236}">
                <a16:creationId xmlns:a16="http://schemas.microsoft.com/office/drawing/2014/main" id="{A1131910-67D9-4EDC-8699-691FD98412F4}"/>
              </a:ext>
            </a:extLst>
          </p:cNvPr>
          <p:cNvSpPr txBox="1"/>
          <p:nvPr/>
        </p:nvSpPr>
        <p:spPr>
          <a:xfrm>
            <a:off x="9171651" y="3382721"/>
            <a:ext cx="1548822" cy="276999"/>
          </a:xfrm>
          <a:prstGeom prst="rect">
            <a:avLst/>
          </a:prstGeom>
          <a:noFill/>
        </p:spPr>
        <p:txBody>
          <a:bodyPr vert="horz" wrap="none" rtlCol="0">
            <a:spAutoFit/>
          </a:bodyPr>
          <a:lstStyle/>
          <a:p>
            <a:r>
              <a:rPr lang="en-US" sz="1200"/>
              <a:t>Incorrect Password Error</a:t>
            </a:r>
          </a:p>
        </p:txBody>
      </p:sp>
      <p:sp>
        <p:nvSpPr>
          <p:cNvPr id="8" name="TextBox 7">
            <a:extLst>
              <a:ext uri="{FF2B5EF4-FFF2-40B4-BE49-F238E27FC236}">
                <a16:creationId xmlns:a16="http://schemas.microsoft.com/office/drawing/2014/main" id="{E90D0DCC-87F9-4209-98DB-365F103D0BD8}"/>
              </a:ext>
            </a:extLst>
          </p:cNvPr>
          <p:cNvSpPr txBox="1"/>
          <p:nvPr/>
        </p:nvSpPr>
        <p:spPr>
          <a:xfrm>
            <a:off x="9171651" y="3659720"/>
            <a:ext cx="1854995" cy="276999"/>
          </a:xfrm>
          <a:prstGeom prst="rect">
            <a:avLst/>
          </a:prstGeom>
          <a:noFill/>
        </p:spPr>
        <p:txBody>
          <a:bodyPr vert="horz" wrap="none" rtlCol="0">
            <a:spAutoFit/>
          </a:bodyPr>
          <a:lstStyle/>
          <a:p>
            <a:r>
              <a:rPr lang="en-US" sz="1200"/>
              <a:t>Overloaded/Restarting Device</a:t>
            </a:r>
          </a:p>
        </p:txBody>
      </p:sp>
      <p:sp>
        <p:nvSpPr>
          <p:cNvPr id="9" name="TextBox 8">
            <a:extLst>
              <a:ext uri="{FF2B5EF4-FFF2-40B4-BE49-F238E27FC236}">
                <a16:creationId xmlns:a16="http://schemas.microsoft.com/office/drawing/2014/main" id="{C31AC051-B2B7-439C-9CE3-316D8705D6CD}"/>
              </a:ext>
            </a:extLst>
          </p:cNvPr>
          <p:cNvSpPr txBox="1"/>
          <p:nvPr/>
        </p:nvSpPr>
        <p:spPr>
          <a:xfrm>
            <a:off x="9171651" y="3936719"/>
            <a:ext cx="2077813" cy="276999"/>
          </a:xfrm>
          <a:prstGeom prst="rect">
            <a:avLst/>
          </a:prstGeom>
          <a:noFill/>
        </p:spPr>
        <p:txBody>
          <a:bodyPr vert="horz" wrap="none" rtlCol="0">
            <a:spAutoFit/>
          </a:bodyPr>
          <a:lstStyle/>
          <a:p>
            <a:r>
              <a:rPr lang="en-US" sz="1200"/>
              <a:t>Preempted By Higher Priority Task</a:t>
            </a:r>
          </a:p>
        </p:txBody>
      </p:sp>
      <p:sp>
        <p:nvSpPr>
          <p:cNvPr id="10" name="TextBox 9">
            <a:extLst>
              <a:ext uri="{FF2B5EF4-FFF2-40B4-BE49-F238E27FC236}">
                <a16:creationId xmlns:a16="http://schemas.microsoft.com/office/drawing/2014/main" id="{4BEEC4AD-99D8-461E-AD59-A48C442D86E7}"/>
              </a:ext>
            </a:extLst>
          </p:cNvPr>
          <p:cNvSpPr txBox="1"/>
          <p:nvPr/>
        </p:nvSpPr>
        <p:spPr>
          <a:xfrm>
            <a:off x="9171651" y="4213718"/>
            <a:ext cx="1744388" cy="276999"/>
          </a:xfrm>
          <a:prstGeom prst="rect">
            <a:avLst/>
          </a:prstGeom>
          <a:noFill/>
        </p:spPr>
        <p:txBody>
          <a:bodyPr vert="horz" wrap="none" rtlCol="0">
            <a:spAutoFit/>
          </a:bodyPr>
          <a:lstStyle/>
          <a:p>
            <a:r>
              <a:rPr lang="en-US" sz="1200"/>
              <a:t>Reject Message to Network</a:t>
            </a:r>
          </a:p>
        </p:txBody>
      </p:sp>
      <p:sp>
        <p:nvSpPr>
          <p:cNvPr id="11" name="TextBox 10">
            <a:extLst>
              <a:ext uri="{FF2B5EF4-FFF2-40B4-BE49-F238E27FC236}">
                <a16:creationId xmlns:a16="http://schemas.microsoft.com/office/drawing/2014/main" id="{94ED0CDE-0098-4735-85E8-C87B05ECC347}"/>
              </a:ext>
            </a:extLst>
          </p:cNvPr>
          <p:cNvSpPr txBox="1"/>
          <p:nvPr/>
        </p:nvSpPr>
        <p:spPr>
          <a:xfrm>
            <a:off x="9171651" y="4490717"/>
            <a:ext cx="941283" cy="276999"/>
          </a:xfrm>
          <a:prstGeom prst="rect">
            <a:avLst/>
          </a:prstGeom>
          <a:noFill/>
        </p:spPr>
        <p:txBody>
          <a:bodyPr vert="horz" wrap="none" rtlCol="0">
            <a:spAutoFit/>
          </a:bodyPr>
          <a:lstStyle/>
          <a:p>
            <a:r>
              <a:rPr lang="en-US" sz="1200"/>
              <a:t>Timeout Error</a:t>
            </a:r>
          </a:p>
        </p:txBody>
      </p:sp>
      <p:sp>
        <p:nvSpPr>
          <p:cNvPr id="12" name="TextBox 11">
            <a:extLst>
              <a:ext uri="{FF2B5EF4-FFF2-40B4-BE49-F238E27FC236}">
                <a16:creationId xmlns:a16="http://schemas.microsoft.com/office/drawing/2014/main" id="{028C7375-6208-4600-B581-F13B861328E3}"/>
              </a:ext>
            </a:extLst>
          </p:cNvPr>
          <p:cNvSpPr txBox="1"/>
          <p:nvPr/>
        </p:nvSpPr>
        <p:spPr>
          <a:xfrm>
            <a:off x="9171651" y="4767716"/>
            <a:ext cx="1099981" cy="276999"/>
          </a:xfrm>
          <a:prstGeom prst="rect">
            <a:avLst/>
          </a:prstGeom>
          <a:noFill/>
        </p:spPr>
        <p:txBody>
          <a:bodyPr vert="horz" wrap="none" rtlCol="0">
            <a:spAutoFit/>
          </a:bodyPr>
          <a:lstStyle/>
          <a:p>
            <a:r>
              <a:rPr lang="en-US" sz="1200"/>
              <a:t>Unknown Object</a:t>
            </a:r>
          </a:p>
        </p:txBody>
      </p:sp>
      <p:sp>
        <p:nvSpPr>
          <p:cNvPr id="13" name="TextBox 12">
            <a:extLst>
              <a:ext uri="{FF2B5EF4-FFF2-40B4-BE49-F238E27FC236}">
                <a16:creationId xmlns:a16="http://schemas.microsoft.com/office/drawing/2014/main" id="{E6CB48D0-3A6C-49A0-BEF6-E0E7D61817B2}"/>
              </a:ext>
            </a:extLst>
          </p:cNvPr>
          <p:cNvSpPr txBox="1"/>
          <p:nvPr/>
        </p:nvSpPr>
        <p:spPr>
          <a:xfrm>
            <a:off x="9171651" y="5044715"/>
            <a:ext cx="1346844" cy="276999"/>
          </a:xfrm>
          <a:prstGeom prst="rect">
            <a:avLst/>
          </a:prstGeom>
          <a:noFill/>
        </p:spPr>
        <p:txBody>
          <a:bodyPr vert="horz" wrap="none" rtlCol="0">
            <a:spAutoFit/>
          </a:bodyPr>
          <a:lstStyle/>
          <a:p>
            <a:r>
              <a:rPr lang="en-US" sz="1200"/>
              <a:t>Unresponsive Device</a:t>
            </a:r>
          </a:p>
        </p:txBody>
      </p:sp>
    </p:spTree>
    <p:extLst>
      <p:ext uri="{BB962C8B-B14F-4D97-AF65-F5344CB8AC3E}">
        <p14:creationId xmlns:p14="http://schemas.microsoft.com/office/powerpoint/2010/main" val="204560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FDEF67-F6B5-45DC-B9D3-ABBB7A1352F9}"/>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3ADA691F-2F8B-47FB-96AA-16ED10217B74}"/>
              </a:ext>
            </a:extLst>
          </p:cNvPr>
          <p:cNvSpPr txBox="1"/>
          <p:nvPr/>
        </p:nvSpPr>
        <p:spPr>
          <a:xfrm>
            <a:off x="1016000" y="381000"/>
            <a:ext cx="1492716" cy="369332"/>
          </a:xfrm>
          <a:prstGeom prst="rect">
            <a:avLst/>
          </a:prstGeom>
          <a:noFill/>
        </p:spPr>
        <p:txBody>
          <a:bodyPr vert="horz" wrap="none" rtlCol="0">
            <a:spAutoFit/>
          </a:bodyPr>
          <a:lstStyle/>
          <a:p>
            <a:r>
              <a:rPr lang="en-US" b="1"/>
              <a:t>Excessive COVs</a:t>
            </a:r>
          </a:p>
        </p:txBody>
      </p:sp>
      <p:sp>
        <p:nvSpPr>
          <p:cNvPr id="4" name="TextBox 3">
            <a:extLst>
              <a:ext uri="{FF2B5EF4-FFF2-40B4-BE49-F238E27FC236}">
                <a16:creationId xmlns:a16="http://schemas.microsoft.com/office/drawing/2014/main" id="{66B69AF1-11BD-4CE3-997F-E31A6DA2EA77}"/>
              </a:ext>
            </a:extLst>
          </p:cNvPr>
          <p:cNvSpPr txBox="1"/>
          <p:nvPr/>
        </p:nvSpPr>
        <p:spPr>
          <a:xfrm>
            <a:off x="2445216"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E580B241-A9CC-47C7-8E64-7FE412A2BB62}"/>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High COV traffic puts a burden on workstations or devices that must process each message.  Try adjusting COV limits. Those in this list have more than 30 in one minute.</a:t>
            </a:r>
          </a:p>
        </p:txBody>
      </p:sp>
      <p:graphicFrame>
        <p:nvGraphicFramePr>
          <p:cNvPr id="6" name="Table 5">
            <a:extLst>
              <a:ext uri="{FF2B5EF4-FFF2-40B4-BE49-F238E27FC236}">
                <a16:creationId xmlns:a16="http://schemas.microsoft.com/office/drawing/2014/main" id="{22827E1E-D3CC-46EC-911F-9AE77A182260}"/>
              </a:ext>
            </a:extLst>
          </p:cNvPr>
          <p:cNvGraphicFramePr>
            <a:graphicFrameLocks noGrp="1"/>
          </p:cNvGraphicFramePr>
          <p:nvPr>
            <p:extLst>
              <p:ext uri="{D42A27DB-BD31-4B8C-83A1-F6EECF244321}">
                <p14:modId xmlns:p14="http://schemas.microsoft.com/office/powerpoint/2010/main" val="4007148054"/>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1693333">
                  <a:extLst>
                    <a:ext uri="{9D8B030D-6E8A-4147-A177-3AD203B41FA5}">
                      <a16:colId xmlns:a16="http://schemas.microsoft.com/office/drawing/2014/main" val="1280769821"/>
                    </a:ext>
                  </a:extLst>
                </a:gridCol>
                <a:gridCol w="1693333">
                  <a:extLst>
                    <a:ext uri="{9D8B030D-6E8A-4147-A177-3AD203B41FA5}">
                      <a16:colId xmlns:a16="http://schemas.microsoft.com/office/drawing/2014/main" val="2392328439"/>
                    </a:ext>
                  </a:extLst>
                </a:gridCol>
                <a:gridCol w="1693333">
                  <a:extLst>
                    <a:ext uri="{9D8B030D-6E8A-4147-A177-3AD203B41FA5}">
                      <a16:colId xmlns:a16="http://schemas.microsoft.com/office/drawing/2014/main" val="1277175565"/>
                    </a:ext>
                  </a:extLst>
                </a:gridCol>
                <a:gridCol w="1693333">
                  <a:extLst>
                    <a:ext uri="{9D8B030D-6E8A-4147-A177-3AD203B41FA5}">
                      <a16:colId xmlns:a16="http://schemas.microsoft.com/office/drawing/2014/main" val="2152772191"/>
                    </a:ext>
                  </a:extLst>
                </a:gridCol>
                <a:gridCol w="1693333">
                  <a:extLst>
                    <a:ext uri="{9D8B030D-6E8A-4147-A177-3AD203B41FA5}">
                      <a16:colId xmlns:a16="http://schemas.microsoft.com/office/drawing/2014/main" val="3529077068"/>
                    </a:ext>
                  </a:extLst>
                </a:gridCol>
                <a:gridCol w="1693333">
                  <a:extLst>
                    <a:ext uri="{9D8B030D-6E8A-4147-A177-3AD203B41FA5}">
                      <a16:colId xmlns:a16="http://schemas.microsoft.com/office/drawing/2014/main" val="1027018530"/>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Object ID</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Property</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Destination Address</a:t>
                      </a:r>
                    </a:p>
                  </a:txBody>
                  <a:tcPr anchor="ctr">
                    <a:lnL w="12700" cmpd="sng">
                      <a:solidFill>
                        <a:srgbClr val="FFFFFF"/>
                      </a:solidFill>
                      <a:prstDash val="solid"/>
                    </a:lnL>
                  </a:tcPr>
                </a:tc>
                <a:extLst>
                  <a:ext uri="{0D108BD9-81ED-4DB2-BD59-A6C34878D82A}">
                    <a16:rowId xmlns:a16="http://schemas.microsoft.com/office/drawing/2014/main" val="3032534101"/>
                  </a:ext>
                </a:extLst>
              </a:tr>
              <a:tr h="370840">
                <a:tc>
                  <a:txBody>
                    <a:bodyPr/>
                    <a:lstStyle/>
                    <a:p>
                      <a:pPr algn="ctr"/>
                      <a:r>
                        <a:rPr lang="en-US" sz="1200"/>
                        <a:t>9/14/2020 4:52:57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710012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Net=11001 - 2 - 47808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069312323"/>
                  </a:ext>
                </a:extLst>
              </a:tr>
              <a:tr h="370840">
                <a:tc>
                  <a:txBody>
                    <a:bodyPr/>
                    <a:lstStyle/>
                    <a:p>
                      <a:pPr algn="ctr"/>
                      <a:r>
                        <a:rPr lang="en-US" sz="1200"/>
                        <a:t>9/14/2020 4:01:55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70104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Net=0 - 10.164.11.234 - 47808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512117622"/>
                  </a:ext>
                </a:extLst>
              </a:tr>
              <a:tr h="370840">
                <a:tc>
                  <a:txBody>
                    <a:bodyPr/>
                    <a:lstStyle/>
                    <a:p>
                      <a:pPr algn="ctr"/>
                      <a:r>
                        <a:rPr lang="en-US" sz="1200"/>
                        <a:t>9/14/2020 4:00:55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70104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Net=0 - 10.164.11.234 - 47808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260776031"/>
                  </a:ext>
                </a:extLst>
              </a:tr>
              <a:tr h="370840">
                <a:tc>
                  <a:txBody>
                    <a:bodyPr/>
                    <a:lstStyle/>
                    <a:p>
                      <a:pPr algn="ctr"/>
                      <a:r>
                        <a:rPr lang="en-US" sz="1200"/>
                        <a:t>9/14/2020 4:00:55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70104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Net=0 - 10.164.11.234 - 47808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051725417"/>
                  </a:ext>
                </a:extLst>
              </a:tr>
              <a:tr h="370840">
                <a:tc>
                  <a:txBody>
                    <a:bodyPr/>
                    <a:lstStyle/>
                    <a:p>
                      <a:pPr algn="ctr"/>
                      <a:r>
                        <a:rPr lang="en-US" sz="1200"/>
                        <a:t>9/14/2020 3:59:55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710014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- 20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Net=11001 - 4 - 47808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388761013"/>
                  </a:ext>
                </a:extLst>
              </a:tr>
              <a:tr h="370840">
                <a:tc>
                  <a:txBody>
                    <a:bodyPr/>
                    <a:lstStyle/>
                    <a:p>
                      <a:pPr algn="ctr"/>
                      <a:r>
                        <a:rPr lang="en-US" sz="1200"/>
                        <a:t>9/14/2020 3:59:55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710013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Net=11001 - 3 - 47808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113887059"/>
                  </a:ext>
                </a:extLst>
              </a:tr>
              <a:tr h="370840">
                <a:tc>
                  <a:txBody>
                    <a:bodyPr/>
                    <a:lstStyle/>
                    <a:p>
                      <a:pPr algn="ctr"/>
                      <a:r>
                        <a:rPr lang="en-US" sz="1200"/>
                        <a:t>9/14/2020 3:59:55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710014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Net=11001 - 4 - 47808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272395957"/>
                  </a:ext>
                </a:extLst>
              </a:tr>
            </a:tbl>
          </a:graphicData>
        </a:graphic>
      </p:graphicFrame>
    </p:spTree>
    <p:extLst>
      <p:ext uri="{BB962C8B-B14F-4D97-AF65-F5344CB8AC3E}">
        <p14:creationId xmlns:p14="http://schemas.microsoft.com/office/powerpoint/2010/main" val="378599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17B9B4-827E-4167-8896-3AB780232F56}"/>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63D6BE33-A9F1-4C9D-8360-34771F487800}"/>
              </a:ext>
            </a:extLst>
          </p:cNvPr>
          <p:cNvSpPr txBox="1"/>
          <p:nvPr/>
        </p:nvSpPr>
        <p:spPr>
          <a:xfrm>
            <a:off x="1016000" y="381000"/>
            <a:ext cx="1595309" cy="369332"/>
          </a:xfrm>
          <a:prstGeom prst="rect">
            <a:avLst/>
          </a:prstGeom>
          <a:noFill/>
        </p:spPr>
        <p:txBody>
          <a:bodyPr vert="horz" wrap="none" rtlCol="0">
            <a:spAutoFit/>
          </a:bodyPr>
          <a:lstStyle/>
          <a:p>
            <a:r>
              <a:rPr lang="en-US" b="1"/>
              <a:t>Excessive Events</a:t>
            </a:r>
          </a:p>
        </p:txBody>
      </p:sp>
      <p:sp>
        <p:nvSpPr>
          <p:cNvPr id="4" name="TextBox 3">
            <a:extLst>
              <a:ext uri="{FF2B5EF4-FFF2-40B4-BE49-F238E27FC236}">
                <a16:creationId xmlns:a16="http://schemas.microsoft.com/office/drawing/2014/main" id="{7646AB9C-198F-415F-93D6-2E592CEAE304}"/>
              </a:ext>
            </a:extLst>
          </p:cNvPr>
          <p:cNvSpPr txBox="1"/>
          <p:nvPr/>
        </p:nvSpPr>
        <p:spPr>
          <a:xfrm>
            <a:off x="2547809"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09ECCCC3-0FB0-4A1E-BB8E-1B806D6D0AA8}"/>
              </a:ext>
            </a:extLst>
          </p:cNvPr>
          <p:cNvSpPr txBox="1"/>
          <p:nvPr/>
        </p:nvSpPr>
        <p:spPr>
          <a:xfrm>
            <a:off x="1015999" y="750332"/>
            <a:ext cx="9525000" cy="461665"/>
          </a:xfrm>
          <a:prstGeom prst="rect">
            <a:avLst/>
          </a:prstGeom>
          <a:noFill/>
        </p:spPr>
        <p:txBody>
          <a:bodyPr vert="horz" wrap="square" rtlCol="0">
            <a:spAutoFit/>
          </a:bodyPr>
          <a:lstStyle/>
          <a:p>
            <a:r>
              <a:rPr lang="en-US" sz="1200">
                <a:solidFill>
                  <a:srgbClr val="424242"/>
                </a:solidFill>
              </a:rPr>
              <a:t>High Event traffic puts a burden on workstations or devices that must process each message.  Try adjusting alarm limits or deadband values.  These have more than 10 events in a minute.</a:t>
            </a:r>
          </a:p>
        </p:txBody>
      </p:sp>
      <p:graphicFrame>
        <p:nvGraphicFramePr>
          <p:cNvPr id="6" name="Table 5">
            <a:extLst>
              <a:ext uri="{FF2B5EF4-FFF2-40B4-BE49-F238E27FC236}">
                <a16:creationId xmlns:a16="http://schemas.microsoft.com/office/drawing/2014/main" id="{AA804EAB-FF91-4181-9F51-A965010EFF5C}"/>
              </a:ext>
            </a:extLst>
          </p:cNvPr>
          <p:cNvGraphicFramePr>
            <a:graphicFrameLocks noGrp="1"/>
          </p:cNvGraphicFramePr>
          <p:nvPr>
            <p:extLst>
              <p:ext uri="{D42A27DB-BD31-4B8C-83A1-F6EECF244321}">
                <p14:modId xmlns:p14="http://schemas.microsoft.com/office/powerpoint/2010/main" val="423003096"/>
              </p:ext>
            </p:extLst>
          </p:nvPr>
        </p:nvGraphicFramePr>
        <p:xfrm>
          <a:off x="1016000" y="1275497"/>
          <a:ext cx="10160000" cy="5418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73019029"/>
                    </a:ext>
                  </a:extLst>
                </a:gridCol>
                <a:gridCol w="2032000">
                  <a:extLst>
                    <a:ext uri="{9D8B030D-6E8A-4147-A177-3AD203B41FA5}">
                      <a16:colId xmlns:a16="http://schemas.microsoft.com/office/drawing/2014/main" val="209108601"/>
                    </a:ext>
                  </a:extLst>
                </a:gridCol>
                <a:gridCol w="2032000">
                  <a:extLst>
                    <a:ext uri="{9D8B030D-6E8A-4147-A177-3AD203B41FA5}">
                      <a16:colId xmlns:a16="http://schemas.microsoft.com/office/drawing/2014/main" val="132980344"/>
                    </a:ext>
                  </a:extLst>
                </a:gridCol>
                <a:gridCol w="2032000">
                  <a:extLst>
                    <a:ext uri="{9D8B030D-6E8A-4147-A177-3AD203B41FA5}">
                      <a16:colId xmlns:a16="http://schemas.microsoft.com/office/drawing/2014/main" val="2385817335"/>
                    </a:ext>
                  </a:extLst>
                </a:gridCol>
                <a:gridCol w="2032000">
                  <a:extLst>
                    <a:ext uri="{9D8B030D-6E8A-4147-A177-3AD203B41FA5}">
                      <a16:colId xmlns:a16="http://schemas.microsoft.com/office/drawing/2014/main" val="4277544985"/>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Object ID</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Destination Address</a:t>
                      </a:r>
                    </a:p>
                  </a:txBody>
                  <a:tcPr anchor="ctr">
                    <a:lnL w="12700" cmpd="sng">
                      <a:solidFill>
                        <a:srgbClr val="FFFFFF"/>
                      </a:solidFill>
                      <a:prstDash val="solid"/>
                    </a:lnL>
                  </a:tcPr>
                </a:tc>
                <a:extLst>
                  <a:ext uri="{0D108BD9-81ED-4DB2-BD59-A6C34878D82A}">
                    <a16:rowId xmlns:a16="http://schemas.microsoft.com/office/drawing/2014/main" val="3424049617"/>
                  </a:ext>
                </a:extLst>
              </a:tr>
              <a:tr h="370840">
                <a:tc>
                  <a:txBody>
                    <a:bodyPr/>
                    <a:lstStyle/>
                    <a:p>
                      <a:pPr algn="ctr"/>
                      <a:r>
                        <a:rPr lang="en-US" sz="1200"/>
                        <a:t>9/14/2020 4:05:55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4194282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- 10155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Net=0 - 10.167.6.27 - 47808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544816516"/>
                  </a:ext>
                </a:extLst>
              </a:tr>
              <a:tr h="370840">
                <a:tc>
                  <a:txBody>
                    <a:bodyPr/>
                    <a:lstStyle/>
                    <a:p>
                      <a:pPr algn="ctr"/>
                      <a:r>
                        <a:rPr lang="en-US" sz="1200"/>
                        <a:t>9/14/2020 4:01:55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30419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EventEnrollment - 0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Net=30400 - 19 - 47808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366820501"/>
                  </a:ext>
                </a:extLst>
              </a:tr>
              <a:tr h="370840">
                <a:tc>
                  <a:txBody>
                    <a:bodyPr/>
                    <a:lstStyle/>
                    <a:p>
                      <a:pPr algn="ctr"/>
                      <a:r>
                        <a:rPr lang="en-US" sz="1200"/>
                        <a:t>9/14/2020 4:01:55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30419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EventEnrollment - 4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Net=30400 - 19 - 47808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943342905"/>
                  </a:ext>
                </a:extLst>
              </a:tr>
            </a:tbl>
          </a:graphicData>
        </a:graphic>
      </p:graphicFrame>
    </p:spTree>
    <p:extLst>
      <p:ext uri="{BB962C8B-B14F-4D97-AF65-F5344CB8AC3E}">
        <p14:creationId xmlns:p14="http://schemas.microsoft.com/office/powerpoint/2010/main" val="142377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FF55B2-4E37-4076-9264-F00BCB66B0FA}"/>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2B84366B-0A87-41A8-B2DF-3E32F4027C97}"/>
              </a:ext>
            </a:extLst>
          </p:cNvPr>
          <p:cNvSpPr txBox="1"/>
          <p:nvPr/>
        </p:nvSpPr>
        <p:spPr>
          <a:xfrm>
            <a:off x="1016000" y="381000"/>
            <a:ext cx="1890261" cy="369332"/>
          </a:xfrm>
          <a:prstGeom prst="rect">
            <a:avLst/>
          </a:prstGeom>
          <a:noFill/>
        </p:spPr>
        <p:txBody>
          <a:bodyPr vert="horz" wrap="none" rtlCol="0">
            <a:spAutoFit/>
          </a:bodyPr>
          <a:lstStyle/>
          <a:p>
            <a:r>
              <a:rPr lang="en-US" b="1"/>
              <a:t>High Broadcast Rate</a:t>
            </a:r>
          </a:p>
        </p:txBody>
      </p:sp>
      <p:sp>
        <p:nvSpPr>
          <p:cNvPr id="4" name="TextBox 3">
            <a:extLst>
              <a:ext uri="{FF2B5EF4-FFF2-40B4-BE49-F238E27FC236}">
                <a16:creationId xmlns:a16="http://schemas.microsoft.com/office/drawing/2014/main" id="{308A0137-18CF-4A45-9A8A-92A16FAFA615}"/>
              </a:ext>
            </a:extLst>
          </p:cNvPr>
          <p:cNvSpPr txBox="1"/>
          <p:nvPr/>
        </p:nvSpPr>
        <p:spPr>
          <a:xfrm>
            <a:off x="2842761"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4B2DE42F-C9A9-4C56-8808-80E536FAE9FA}"/>
              </a:ext>
            </a:extLst>
          </p:cNvPr>
          <p:cNvSpPr txBox="1"/>
          <p:nvPr/>
        </p:nvSpPr>
        <p:spPr>
          <a:xfrm>
            <a:off x="1015999" y="750332"/>
            <a:ext cx="9525000" cy="461665"/>
          </a:xfrm>
          <a:prstGeom prst="rect">
            <a:avLst/>
          </a:prstGeom>
          <a:noFill/>
        </p:spPr>
        <p:txBody>
          <a:bodyPr vert="horz" wrap="square" rtlCol="0">
            <a:spAutoFit/>
          </a:bodyPr>
          <a:lstStyle/>
          <a:p>
            <a:r>
              <a:rPr lang="en-US" sz="1200">
                <a:solidFill>
                  <a:srgbClr val="424242"/>
                </a:solidFill>
              </a:rPr>
              <a:t>A high rate of broadcasts puts a burden on all devices that must processes the messages.  Reduce COV broadcasts, remove failed node scans to non-existent devices, and fix failed devices to improve the health of the network.  Those in this list had several of the same type in a minute.</a:t>
            </a:r>
          </a:p>
        </p:txBody>
      </p:sp>
      <p:graphicFrame>
        <p:nvGraphicFramePr>
          <p:cNvPr id="6" name="Table 5">
            <a:extLst>
              <a:ext uri="{FF2B5EF4-FFF2-40B4-BE49-F238E27FC236}">
                <a16:creationId xmlns:a16="http://schemas.microsoft.com/office/drawing/2014/main" id="{0439C690-0E27-4C59-9CF8-782F976AA2D3}"/>
              </a:ext>
            </a:extLst>
          </p:cNvPr>
          <p:cNvGraphicFramePr>
            <a:graphicFrameLocks noGrp="1"/>
          </p:cNvGraphicFramePr>
          <p:nvPr>
            <p:extLst>
              <p:ext uri="{D42A27DB-BD31-4B8C-83A1-F6EECF244321}">
                <p14:modId xmlns:p14="http://schemas.microsoft.com/office/powerpoint/2010/main" val="2542940806"/>
              </p:ext>
            </p:extLst>
          </p:nvPr>
        </p:nvGraphicFramePr>
        <p:xfrm>
          <a:off x="1016000" y="1275497"/>
          <a:ext cx="10160000" cy="5418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247342359"/>
                    </a:ext>
                  </a:extLst>
                </a:gridCol>
                <a:gridCol w="2032000">
                  <a:extLst>
                    <a:ext uri="{9D8B030D-6E8A-4147-A177-3AD203B41FA5}">
                      <a16:colId xmlns:a16="http://schemas.microsoft.com/office/drawing/2014/main" val="2677268651"/>
                    </a:ext>
                  </a:extLst>
                </a:gridCol>
                <a:gridCol w="2032000">
                  <a:extLst>
                    <a:ext uri="{9D8B030D-6E8A-4147-A177-3AD203B41FA5}">
                      <a16:colId xmlns:a16="http://schemas.microsoft.com/office/drawing/2014/main" val="430273044"/>
                    </a:ext>
                  </a:extLst>
                </a:gridCol>
                <a:gridCol w="2032000">
                  <a:extLst>
                    <a:ext uri="{9D8B030D-6E8A-4147-A177-3AD203B41FA5}">
                      <a16:colId xmlns:a16="http://schemas.microsoft.com/office/drawing/2014/main" val="91647989"/>
                    </a:ext>
                  </a:extLst>
                </a:gridCol>
                <a:gridCol w="2032000">
                  <a:extLst>
                    <a:ext uri="{9D8B030D-6E8A-4147-A177-3AD203B41FA5}">
                      <a16:colId xmlns:a16="http://schemas.microsoft.com/office/drawing/2014/main" val="3589922698"/>
                    </a:ext>
                  </a:extLst>
                </a:gridCol>
              </a:tblGrid>
              <a:tr h="370840">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Destination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Service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2484621804"/>
                  </a:ext>
                </a:extLst>
              </a:tr>
              <a:tr h="370840">
                <a:tc>
                  <a:txBody>
                    <a:bodyPr/>
                    <a:lstStyle/>
                    <a:p>
                      <a:pPr algn="ctr"/>
                      <a:r>
                        <a:rPr lang="en-US" sz="1200"/>
                        <a:t>7300</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Net=0 - 10.240.58.231 - 47808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730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163272076"/>
                  </a:ext>
                </a:extLst>
              </a:tr>
              <a:tr h="370840">
                <a:tc>
                  <a:txBody>
                    <a:bodyPr/>
                    <a:lstStyle/>
                    <a:p>
                      <a:pPr algn="ctr"/>
                      <a:r>
                        <a:rPr lang="en-US" sz="1200"/>
                        <a:t>70108</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Net=0 - 10.164.21.236 - 47808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108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412974706"/>
                  </a:ext>
                </a:extLst>
              </a:tr>
              <a:tr h="370840">
                <a:tc>
                  <a:txBody>
                    <a:bodyPr/>
                    <a:lstStyle/>
                    <a:p>
                      <a:pPr algn="ctr"/>
                      <a:r>
                        <a:rPr lang="en-US" sz="1200"/>
                        <a:t>70308</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Net=0 - 10.160.25.51 - 47808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8100, 8200, 8300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304521669"/>
                  </a:ext>
                </a:extLst>
              </a:tr>
              <a:tr h="370840">
                <a:tc>
                  <a:txBody>
                    <a:bodyPr/>
                    <a:lstStyle/>
                    <a:p>
                      <a:pPr algn="ctr"/>
                      <a:r>
                        <a:rPr lang="en-US" sz="1200"/>
                        <a:t>70123</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Net=0 - 10.161.8.109 - 47808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10123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096858581"/>
                  </a:ext>
                </a:extLst>
              </a:tr>
              <a:tr h="370840">
                <a:tc>
                  <a:txBody>
                    <a:bodyPr/>
                    <a:lstStyle/>
                    <a:p>
                      <a:pPr algn="ctr"/>
                      <a:r>
                        <a:rPr lang="en-US" sz="1200"/>
                        <a:t>70303</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Net=0 - 10.160.32.64 - 47808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30300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560070857"/>
                  </a:ext>
                </a:extLst>
              </a:tr>
              <a:tr h="370840">
                <a:tc>
                  <a:txBody>
                    <a:bodyPr/>
                    <a:lstStyle/>
                    <a:p>
                      <a:pPr algn="ctr"/>
                      <a:r>
                        <a:rPr lang="en-US" sz="1200"/>
                        <a:t>70202</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Net=0 - 10.161.24.229 - 47808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2012, 2002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279173576"/>
                  </a:ext>
                </a:extLst>
              </a:tr>
              <a:tr h="370840">
                <a:tc>
                  <a:txBody>
                    <a:bodyPr/>
                    <a:lstStyle/>
                    <a:p>
                      <a:pPr algn="ctr"/>
                      <a:r>
                        <a:rPr lang="en-US" sz="1200"/>
                        <a:t>70203</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Net=0 - 10.167.6.230 - 47808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65534, 55627, 55740, 55755, 55672, 55758, 55785, 55782, 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686861511"/>
                  </a:ext>
                </a:extLst>
              </a:tr>
              <a:tr h="370840">
                <a:tc>
                  <a:txBody>
                    <a:bodyPr/>
                    <a:lstStyle/>
                    <a:p>
                      <a:pPr algn="ctr"/>
                      <a:r>
                        <a:rPr lang="en-US" sz="1200"/>
                        <a:t>70304</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Net=0 - 10.160.32.30 - 47808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30400, 55734, 55737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163186879"/>
                  </a:ext>
                </a:extLst>
              </a:tr>
              <a:tr h="370840">
                <a:tc>
                  <a:txBody>
                    <a:bodyPr/>
                    <a:lstStyle/>
                    <a:p>
                      <a:pPr algn="ctr"/>
                      <a:r>
                        <a:rPr lang="en-US" sz="1200"/>
                        <a:t>70350</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Net=0 - 10.160.32.76 - 47808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30200, 55795, 55769, 55730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496370676"/>
                  </a:ext>
                </a:extLst>
              </a:tr>
              <a:tr h="370840">
                <a:tc>
                  <a:txBody>
                    <a:bodyPr/>
                    <a:lstStyle/>
                    <a:p>
                      <a:pPr algn="ctr"/>
                      <a:r>
                        <a:rPr lang="en-US" sz="1200"/>
                        <a:t>70120</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Net=0 - 10.160.13.48 - 47808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10.110.84.255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IAmRouterToNetwork 10120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61786257"/>
                  </a:ext>
                </a:extLst>
              </a:tr>
            </a:tbl>
          </a:graphicData>
        </a:graphic>
      </p:graphicFrame>
    </p:spTree>
    <p:extLst>
      <p:ext uri="{BB962C8B-B14F-4D97-AF65-F5344CB8AC3E}">
        <p14:creationId xmlns:p14="http://schemas.microsoft.com/office/powerpoint/2010/main" val="225388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64280E-F12C-4AFA-8A69-CA4EA697A482}"/>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015CD4A1-C2DC-4E28-B7BC-FAADC659A01C}"/>
              </a:ext>
            </a:extLst>
          </p:cNvPr>
          <p:cNvSpPr txBox="1"/>
          <p:nvPr/>
        </p:nvSpPr>
        <p:spPr>
          <a:xfrm>
            <a:off x="1016000" y="381000"/>
            <a:ext cx="2941831" cy="369332"/>
          </a:xfrm>
          <a:prstGeom prst="rect">
            <a:avLst/>
          </a:prstGeom>
          <a:noFill/>
        </p:spPr>
        <p:txBody>
          <a:bodyPr vert="horz" wrap="none" rtlCol="0">
            <a:spAutoFit/>
          </a:bodyPr>
          <a:lstStyle/>
          <a:p>
            <a:r>
              <a:rPr lang="en-US" b="1"/>
              <a:t>High Broadcast Rate Continued...</a:t>
            </a:r>
          </a:p>
        </p:txBody>
      </p:sp>
      <p:graphicFrame>
        <p:nvGraphicFramePr>
          <p:cNvPr id="4" name="Table 3">
            <a:extLst>
              <a:ext uri="{FF2B5EF4-FFF2-40B4-BE49-F238E27FC236}">
                <a16:creationId xmlns:a16="http://schemas.microsoft.com/office/drawing/2014/main" id="{1F92755B-B2BE-479A-8FC4-9C983BB5B2F5}"/>
              </a:ext>
            </a:extLst>
          </p:cNvPr>
          <p:cNvGraphicFramePr>
            <a:graphicFrameLocks noGrp="1"/>
          </p:cNvGraphicFramePr>
          <p:nvPr>
            <p:extLst>
              <p:ext uri="{D42A27DB-BD31-4B8C-83A1-F6EECF244321}">
                <p14:modId xmlns:p14="http://schemas.microsoft.com/office/powerpoint/2010/main" val="1458959896"/>
              </p:ext>
            </p:extLst>
          </p:nvPr>
        </p:nvGraphicFramePr>
        <p:xfrm>
          <a:off x="1016000" y="750332"/>
          <a:ext cx="10160000" cy="5418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69227761"/>
                    </a:ext>
                  </a:extLst>
                </a:gridCol>
                <a:gridCol w="2032000">
                  <a:extLst>
                    <a:ext uri="{9D8B030D-6E8A-4147-A177-3AD203B41FA5}">
                      <a16:colId xmlns:a16="http://schemas.microsoft.com/office/drawing/2014/main" val="779992964"/>
                    </a:ext>
                  </a:extLst>
                </a:gridCol>
                <a:gridCol w="2032000">
                  <a:extLst>
                    <a:ext uri="{9D8B030D-6E8A-4147-A177-3AD203B41FA5}">
                      <a16:colId xmlns:a16="http://schemas.microsoft.com/office/drawing/2014/main" val="646786625"/>
                    </a:ext>
                  </a:extLst>
                </a:gridCol>
                <a:gridCol w="2032000">
                  <a:extLst>
                    <a:ext uri="{9D8B030D-6E8A-4147-A177-3AD203B41FA5}">
                      <a16:colId xmlns:a16="http://schemas.microsoft.com/office/drawing/2014/main" val="1684126277"/>
                    </a:ext>
                  </a:extLst>
                </a:gridCol>
                <a:gridCol w="2032000">
                  <a:extLst>
                    <a:ext uri="{9D8B030D-6E8A-4147-A177-3AD203B41FA5}">
                      <a16:colId xmlns:a16="http://schemas.microsoft.com/office/drawing/2014/main" val="3977059396"/>
                    </a:ext>
                  </a:extLst>
                </a:gridCol>
              </a:tblGrid>
              <a:tr h="370840">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Destination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Service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137347650"/>
                  </a:ext>
                </a:extLst>
              </a:tr>
            </a:tbl>
          </a:graphicData>
        </a:graphic>
      </p:graphicFrame>
    </p:spTree>
    <p:extLst>
      <p:ext uri="{BB962C8B-B14F-4D97-AF65-F5344CB8AC3E}">
        <p14:creationId xmlns:p14="http://schemas.microsoft.com/office/powerpoint/2010/main" val="2209408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514598-B064-4A54-B3A8-1E6EB3243D27}"/>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D5F89826-7148-4D84-9E5D-97BA708CAAAE}"/>
              </a:ext>
            </a:extLst>
          </p:cNvPr>
          <p:cNvSpPr txBox="1"/>
          <p:nvPr/>
        </p:nvSpPr>
        <p:spPr>
          <a:xfrm>
            <a:off x="1016000" y="381000"/>
            <a:ext cx="2223686" cy="369332"/>
          </a:xfrm>
          <a:prstGeom prst="rect">
            <a:avLst/>
          </a:prstGeom>
          <a:noFill/>
        </p:spPr>
        <p:txBody>
          <a:bodyPr vert="horz" wrap="none" rtlCol="0">
            <a:spAutoFit/>
          </a:bodyPr>
          <a:lstStyle/>
          <a:p>
            <a:r>
              <a:rPr lang="en-US" b="1"/>
              <a:t>Incorrect Password Error</a:t>
            </a:r>
          </a:p>
        </p:txBody>
      </p:sp>
      <p:sp>
        <p:nvSpPr>
          <p:cNvPr id="4" name="TextBox 3">
            <a:extLst>
              <a:ext uri="{FF2B5EF4-FFF2-40B4-BE49-F238E27FC236}">
                <a16:creationId xmlns:a16="http://schemas.microsoft.com/office/drawing/2014/main" id="{6D37E189-AF51-408B-A5DE-3468FE628DAB}"/>
              </a:ext>
            </a:extLst>
          </p:cNvPr>
          <p:cNvSpPr txBox="1"/>
          <p:nvPr/>
        </p:nvSpPr>
        <p:spPr>
          <a:xfrm>
            <a:off x="3176186"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8D14E138-1406-445D-B999-F62A25B31DDE}"/>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A device has returned an invalid password error.  Backups may not be happening until password is correct.</a:t>
            </a:r>
          </a:p>
        </p:txBody>
      </p:sp>
      <p:graphicFrame>
        <p:nvGraphicFramePr>
          <p:cNvPr id="6" name="Table 5">
            <a:extLst>
              <a:ext uri="{FF2B5EF4-FFF2-40B4-BE49-F238E27FC236}">
                <a16:creationId xmlns:a16="http://schemas.microsoft.com/office/drawing/2014/main" id="{A26D4A28-6864-40C1-8713-109599BA60C3}"/>
              </a:ext>
            </a:extLst>
          </p:cNvPr>
          <p:cNvGraphicFramePr>
            <a:graphicFrameLocks noGrp="1"/>
          </p:cNvGraphicFramePr>
          <p:nvPr>
            <p:extLst>
              <p:ext uri="{D42A27DB-BD31-4B8C-83A1-F6EECF244321}">
                <p14:modId xmlns:p14="http://schemas.microsoft.com/office/powerpoint/2010/main" val="908824694"/>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18991711"/>
                    </a:ext>
                  </a:extLst>
                </a:gridCol>
                <a:gridCol w="2032000">
                  <a:extLst>
                    <a:ext uri="{9D8B030D-6E8A-4147-A177-3AD203B41FA5}">
                      <a16:colId xmlns:a16="http://schemas.microsoft.com/office/drawing/2014/main" val="516673652"/>
                    </a:ext>
                  </a:extLst>
                </a:gridCol>
                <a:gridCol w="2032000">
                  <a:extLst>
                    <a:ext uri="{9D8B030D-6E8A-4147-A177-3AD203B41FA5}">
                      <a16:colId xmlns:a16="http://schemas.microsoft.com/office/drawing/2014/main" val="482799093"/>
                    </a:ext>
                  </a:extLst>
                </a:gridCol>
                <a:gridCol w="2032000">
                  <a:extLst>
                    <a:ext uri="{9D8B030D-6E8A-4147-A177-3AD203B41FA5}">
                      <a16:colId xmlns:a16="http://schemas.microsoft.com/office/drawing/2014/main" val="3871998340"/>
                    </a:ext>
                  </a:extLst>
                </a:gridCol>
                <a:gridCol w="2032000">
                  <a:extLst>
                    <a:ext uri="{9D8B030D-6E8A-4147-A177-3AD203B41FA5}">
                      <a16:colId xmlns:a16="http://schemas.microsoft.com/office/drawing/2014/main" val="2580180558"/>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Destination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3996712311"/>
                  </a:ext>
                </a:extLst>
              </a:tr>
              <a:tr h="370840">
                <a:tc>
                  <a:txBody>
                    <a:bodyPr/>
                    <a:lstStyle/>
                    <a:p>
                      <a:pPr algn="ctr"/>
                      <a:r>
                        <a:rPr lang="en-US" sz="1200"/>
                        <a:t>9/14/2020 3:59:24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70101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Net=0 - 10.161.52.31 - 47808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112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189209869"/>
                  </a:ext>
                </a:extLst>
              </a:tr>
            </a:tbl>
          </a:graphicData>
        </a:graphic>
      </p:graphicFrame>
    </p:spTree>
    <p:extLst>
      <p:ext uri="{BB962C8B-B14F-4D97-AF65-F5344CB8AC3E}">
        <p14:creationId xmlns:p14="http://schemas.microsoft.com/office/powerpoint/2010/main" val="419484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a:xfrm>
            <a:off x="5693734" y="557304"/>
            <a:ext cx="5355265" cy="1625731"/>
          </a:xfrm>
        </p:spPr>
        <p:txBody>
          <a:bodyPr/>
          <a:lstStyle/>
          <a:p>
            <a:r>
              <a:rPr lang="en-US" i="0" cap="none" dirty="0">
                <a:latin typeface="Univers Condensed Light" panose="020B0306020202040204" pitchFamily="34" charset="0"/>
              </a:rPr>
              <a:t>Overview</a:t>
            </a:r>
          </a:p>
        </p:txBody>
      </p:sp>
      <p:pic>
        <p:nvPicPr>
          <p:cNvPr id="7" name="Picture Placeholder 6" descr="Aerial view of city buildings">
            <a:extLst>
              <a:ext uri="{FF2B5EF4-FFF2-40B4-BE49-F238E27FC236}">
                <a16:creationId xmlns:a16="http://schemas.microsoft.com/office/drawing/2014/main" id="{F718B2F1-208E-4A1D-9716-513B0D7093E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 y="0"/>
            <a:ext cx="4742121" cy="3434316"/>
          </a:xfrm>
        </p:spPr>
      </p:pic>
      <p:pic>
        <p:nvPicPr>
          <p:cNvPr id="9" name="Picture Placeholder 8" descr="A picture containing blue glass buildings with reflection">
            <a:extLst>
              <a:ext uri="{FF2B5EF4-FFF2-40B4-BE49-F238E27FC236}">
                <a16:creationId xmlns:a16="http://schemas.microsoft.com/office/drawing/2014/main" id="{D8F748D4-DB82-42E3-894A-0552C0FD2A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 y="3497935"/>
            <a:ext cx="5178056" cy="3425380"/>
          </a:xfrm>
        </p:spPr>
      </p:pic>
      <p:sp>
        <p:nvSpPr>
          <p:cNvPr id="3" name="Content Placeholder 2">
            <a:extLst>
              <a:ext uri="{FF2B5EF4-FFF2-40B4-BE49-F238E27FC236}">
                <a16:creationId xmlns:a16="http://schemas.microsoft.com/office/drawing/2014/main" id="{AF5130D8-AD6A-4638-9059-326759848895}"/>
              </a:ext>
            </a:extLst>
          </p:cNvPr>
          <p:cNvSpPr>
            <a:spLocks noGrp="1"/>
          </p:cNvSpPr>
          <p:nvPr>
            <p:ph idx="1"/>
          </p:nvPr>
        </p:nvSpPr>
        <p:spPr>
          <a:xfrm>
            <a:off x="5693734" y="2183035"/>
            <a:ext cx="5355266" cy="4121845"/>
          </a:xfrm>
        </p:spPr>
        <p:txBody>
          <a:bodyPr>
            <a:normAutofit/>
          </a:bodyPr>
          <a:lstStyle/>
          <a:p>
            <a:r>
              <a:rPr lang="en-US" sz="1800" dirty="0"/>
              <a:t>BACPro™ provides unrestricted live monitoring, </a:t>
            </a:r>
            <a:r>
              <a:rPr lang="en-US" sz="1800"/>
              <a:t>analysis of </a:t>
            </a:r>
            <a:r>
              <a:rPr lang="en-US" sz="1800" dirty="0"/>
              <a:t>offline captures, and comprehensive reporting. Every day, millions of BACnet® messages are sent over your network to the devices that comprise your building control system. Adding to the complexity, the network is often shared by devices from different vendors that do not always work seamlessly together.</a:t>
            </a:r>
          </a:p>
          <a:p>
            <a:r>
              <a:rPr lang="en-US" sz="1800" dirty="0"/>
              <a:t>When problems occur, it often takes a BACnet expert hours or days to review network capture files, understand the causes, and then pinpoint the problematic device or workstation. BACPro cuts through the complexity and saves you time by providing non-stop analysis of every BACnet packet on your network—and then highlights the problem areas.</a:t>
            </a:r>
          </a:p>
        </p:txBody>
      </p:sp>
      <p:sp>
        <p:nvSpPr>
          <p:cNvPr id="182" name="Footer Placeholder 181">
            <a:extLst>
              <a:ext uri="{FF2B5EF4-FFF2-40B4-BE49-F238E27FC236}">
                <a16:creationId xmlns:a16="http://schemas.microsoft.com/office/drawing/2014/main" id="{8BB1C063-9855-4E9A-936C-931C7C65E3C1}"/>
              </a:ext>
            </a:extLst>
          </p:cNvPr>
          <p:cNvSpPr>
            <a:spLocks noGrp="1"/>
          </p:cNvSpPr>
          <p:nvPr>
            <p:ph type="ftr" sz="quarter" idx="11"/>
          </p:nvPr>
        </p:nvSpPr>
        <p:spPr>
          <a:xfrm>
            <a:off x="154429" y="6398878"/>
            <a:ext cx="4497315" cy="365125"/>
          </a:xfrm>
        </p:spPr>
        <p:txBody>
          <a:bodyPr/>
          <a:lstStyle/>
          <a:p>
            <a:r>
              <a:rPr lang="en-US" b="0" dirty="0">
                <a:latin typeface="+mn-lt"/>
              </a:rPr>
              <a:t>BACPro Expert Network Analysis</a:t>
            </a:r>
          </a:p>
        </p:txBody>
      </p:sp>
    </p:spTree>
    <p:extLst>
      <p:ext uri="{BB962C8B-B14F-4D97-AF65-F5344CB8AC3E}">
        <p14:creationId xmlns:p14="http://schemas.microsoft.com/office/powerpoint/2010/main" val="1790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930757-0E76-4ED9-B049-37D2A5F13D8C}"/>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2DA99647-E7AB-4407-BAB0-4CA5E01309B9}"/>
              </a:ext>
            </a:extLst>
          </p:cNvPr>
          <p:cNvSpPr txBox="1"/>
          <p:nvPr/>
        </p:nvSpPr>
        <p:spPr>
          <a:xfrm>
            <a:off x="1016000" y="381000"/>
            <a:ext cx="2685351" cy="369332"/>
          </a:xfrm>
          <a:prstGeom prst="rect">
            <a:avLst/>
          </a:prstGeom>
          <a:noFill/>
        </p:spPr>
        <p:txBody>
          <a:bodyPr vert="horz" wrap="none" rtlCol="0">
            <a:spAutoFit/>
          </a:bodyPr>
          <a:lstStyle/>
          <a:p>
            <a:r>
              <a:rPr lang="en-US" b="1"/>
              <a:t>Overloaded/Restarting Device</a:t>
            </a:r>
          </a:p>
        </p:txBody>
      </p:sp>
      <p:sp>
        <p:nvSpPr>
          <p:cNvPr id="4" name="TextBox 3">
            <a:extLst>
              <a:ext uri="{FF2B5EF4-FFF2-40B4-BE49-F238E27FC236}">
                <a16:creationId xmlns:a16="http://schemas.microsoft.com/office/drawing/2014/main" id="{03D734FC-23CC-42ED-AFD2-9BE213D378A9}"/>
              </a:ext>
            </a:extLst>
          </p:cNvPr>
          <p:cNvSpPr txBox="1"/>
          <p:nvPr/>
        </p:nvSpPr>
        <p:spPr>
          <a:xfrm>
            <a:off x="3637851"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883E1A0B-52CD-47B6-96DF-D733A8E8747A}"/>
              </a:ext>
            </a:extLst>
          </p:cNvPr>
          <p:cNvSpPr txBox="1"/>
          <p:nvPr/>
        </p:nvSpPr>
        <p:spPr>
          <a:xfrm>
            <a:off x="1015999" y="750332"/>
            <a:ext cx="9525000" cy="461665"/>
          </a:xfrm>
          <a:prstGeom prst="rect">
            <a:avLst/>
          </a:prstGeom>
          <a:noFill/>
        </p:spPr>
        <p:txBody>
          <a:bodyPr vert="horz" wrap="square" rtlCol="0">
            <a:spAutoFit/>
          </a:bodyPr>
          <a:lstStyle/>
          <a:p>
            <a:r>
              <a:rPr lang="en-US" sz="1200">
                <a:solidFill>
                  <a:srgbClr val="424242"/>
                </a:solidFill>
              </a:rPr>
              <a:t>A Device may be overloaded or restarting. It was communicating, then failed to answer requests, but then does answer a failed node scan. A larger APDU timeout might help.</a:t>
            </a:r>
          </a:p>
        </p:txBody>
      </p:sp>
      <p:graphicFrame>
        <p:nvGraphicFramePr>
          <p:cNvPr id="6" name="Table 5">
            <a:extLst>
              <a:ext uri="{FF2B5EF4-FFF2-40B4-BE49-F238E27FC236}">
                <a16:creationId xmlns:a16="http://schemas.microsoft.com/office/drawing/2014/main" id="{C1E6AFED-CB70-42A9-9F0A-FF2A5EED6918}"/>
              </a:ext>
            </a:extLst>
          </p:cNvPr>
          <p:cNvGraphicFramePr>
            <a:graphicFrameLocks noGrp="1"/>
          </p:cNvGraphicFramePr>
          <p:nvPr>
            <p:extLst>
              <p:ext uri="{D42A27DB-BD31-4B8C-83A1-F6EECF244321}">
                <p14:modId xmlns:p14="http://schemas.microsoft.com/office/powerpoint/2010/main" val="2323870256"/>
              </p:ext>
            </p:extLst>
          </p:nvPr>
        </p:nvGraphicFramePr>
        <p:xfrm>
          <a:off x="1016000" y="1275497"/>
          <a:ext cx="10160000" cy="5418667"/>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698126384"/>
                    </a:ext>
                  </a:extLst>
                </a:gridCol>
                <a:gridCol w="2540000">
                  <a:extLst>
                    <a:ext uri="{9D8B030D-6E8A-4147-A177-3AD203B41FA5}">
                      <a16:colId xmlns:a16="http://schemas.microsoft.com/office/drawing/2014/main" val="1889735406"/>
                    </a:ext>
                  </a:extLst>
                </a:gridCol>
                <a:gridCol w="2540000">
                  <a:extLst>
                    <a:ext uri="{9D8B030D-6E8A-4147-A177-3AD203B41FA5}">
                      <a16:colId xmlns:a16="http://schemas.microsoft.com/office/drawing/2014/main" val="2979791629"/>
                    </a:ext>
                  </a:extLst>
                </a:gridCol>
                <a:gridCol w="2540000">
                  <a:extLst>
                    <a:ext uri="{9D8B030D-6E8A-4147-A177-3AD203B41FA5}">
                      <a16:colId xmlns:a16="http://schemas.microsoft.com/office/drawing/2014/main" val="1370422079"/>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3104162502"/>
                  </a:ext>
                </a:extLst>
              </a:tr>
              <a:tr h="370840">
                <a:tc>
                  <a:txBody>
                    <a:bodyPr/>
                    <a:lstStyle/>
                    <a:p>
                      <a:pPr algn="ctr"/>
                      <a:r>
                        <a:rPr lang="en-US" sz="1200"/>
                        <a:t>9/14/2020 4:31:22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7162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Net=7100 - 62 - 47808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13694592"/>
                  </a:ext>
                </a:extLst>
              </a:tr>
              <a:tr h="370840">
                <a:tc>
                  <a:txBody>
                    <a:bodyPr/>
                    <a:lstStyle/>
                    <a:p>
                      <a:pPr algn="ctr"/>
                      <a:r>
                        <a:rPr lang="en-US" sz="1200"/>
                        <a:t>9/14/2020 4:20:57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7161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Net=7100 - 61 - 47808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239487273"/>
                  </a:ext>
                </a:extLst>
              </a:tr>
              <a:tr h="370840">
                <a:tc>
                  <a:txBody>
                    <a:bodyPr/>
                    <a:lstStyle/>
                    <a:p>
                      <a:pPr algn="ctr"/>
                      <a:r>
                        <a:rPr lang="en-US" sz="1200"/>
                        <a:t>9/14/2020 4:10:51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7160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Net=7100 - 60 - 47808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6</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599778596"/>
                  </a:ext>
                </a:extLst>
              </a:tr>
            </a:tbl>
          </a:graphicData>
        </a:graphic>
      </p:graphicFrame>
    </p:spTree>
    <p:extLst>
      <p:ext uri="{BB962C8B-B14F-4D97-AF65-F5344CB8AC3E}">
        <p14:creationId xmlns:p14="http://schemas.microsoft.com/office/powerpoint/2010/main" val="341829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C40F6F-D56A-48CD-83CE-D44D02C21751}"/>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16694D8F-78A1-4076-8A21-12B8D7E09165}"/>
              </a:ext>
            </a:extLst>
          </p:cNvPr>
          <p:cNvSpPr txBox="1"/>
          <p:nvPr/>
        </p:nvSpPr>
        <p:spPr>
          <a:xfrm>
            <a:off x="1016000" y="381000"/>
            <a:ext cx="3018775" cy="369332"/>
          </a:xfrm>
          <a:prstGeom prst="rect">
            <a:avLst/>
          </a:prstGeom>
          <a:noFill/>
        </p:spPr>
        <p:txBody>
          <a:bodyPr vert="horz" wrap="none" rtlCol="0">
            <a:spAutoFit/>
          </a:bodyPr>
          <a:lstStyle/>
          <a:p>
            <a:r>
              <a:rPr lang="en-US" b="1"/>
              <a:t>Preempted By Higher Priority Task</a:t>
            </a:r>
          </a:p>
        </p:txBody>
      </p:sp>
      <p:sp>
        <p:nvSpPr>
          <p:cNvPr id="4" name="TextBox 3">
            <a:extLst>
              <a:ext uri="{FF2B5EF4-FFF2-40B4-BE49-F238E27FC236}">
                <a16:creationId xmlns:a16="http://schemas.microsoft.com/office/drawing/2014/main" id="{36C0C1C1-005D-4660-B720-2A960486AD2E}"/>
              </a:ext>
            </a:extLst>
          </p:cNvPr>
          <p:cNvSpPr txBox="1"/>
          <p:nvPr/>
        </p:nvSpPr>
        <p:spPr>
          <a:xfrm>
            <a:off x="3971275"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7DABC833-1B6B-44C0-A703-4BD00634710B}"/>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A device usually returns this error code when it's overloaded or to busy to process a request.  If it happens often it may not be functioning properly. </a:t>
            </a:r>
          </a:p>
        </p:txBody>
      </p:sp>
      <p:graphicFrame>
        <p:nvGraphicFramePr>
          <p:cNvPr id="6" name="Table 5">
            <a:extLst>
              <a:ext uri="{FF2B5EF4-FFF2-40B4-BE49-F238E27FC236}">
                <a16:creationId xmlns:a16="http://schemas.microsoft.com/office/drawing/2014/main" id="{CB613FD1-8CAA-4240-B73A-AC86BEA52ED5}"/>
              </a:ext>
            </a:extLst>
          </p:cNvPr>
          <p:cNvGraphicFramePr>
            <a:graphicFrameLocks noGrp="1"/>
          </p:cNvGraphicFramePr>
          <p:nvPr>
            <p:extLst>
              <p:ext uri="{D42A27DB-BD31-4B8C-83A1-F6EECF244321}">
                <p14:modId xmlns:p14="http://schemas.microsoft.com/office/powerpoint/2010/main" val="3539480564"/>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899560"/>
                    </a:ext>
                  </a:extLst>
                </a:gridCol>
                <a:gridCol w="2032000">
                  <a:extLst>
                    <a:ext uri="{9D8B030D-6E8A-4147-A177-3AD203B41FA5}">
                      <a16:colId xmlns:a16="http://schemas.microsoft.com/office/drawing/2014/main" val="3050293631"/>
                    </a:ext>
                  </a:extLst>
                </a:gridCol>
                <a:gridCol w="2032000">
                  <a:extLst>
                    <a:ext uri="{9D8B030D-6E8A-4147-A177-3AD203B41FA5}">
                      <a16:colId xmlns:a16="http://schemas.microsoft.com/office/drawing/2014/main" val="1897380590"/>
                    </a:ext>
                  </a:extLst>
                </a:gridCol>
                <a:gridCol w="2032000">
                  <a:extLst>
                    <a:ext uri="{9D8B030D-6E8A-4147-A177-3AD203B41FA5}">
                      <a16:colId xmlns:a16="http://schemas.microsoft.com/office/drawing/2014/main" val="3505798902"/>
                    </a:ext>
                  </a:extLst>
                </a:gridCol>
                <a:gridCol w="2032000">
                  <a:extLst>
                    <a:ext uri="{9D8B030D-6E8A-4147-A177-3AD203B41FA5}">
                      <a16:colId xmlns:a16="http://schemas.microsoft.com/office/drawing/2014/main" val="3439599045"/>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Destination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1607785028"/>
                  </a:ext>
                </a:extLst>
              </a:tr>
              <a:tr h="370840">
                <a:tc>
                  <a:txBody>
                    <a:bodyPr/>
                    <a:lstStyle/>
                    <a:p>
                      <a:pPr algn="ctr"/>
                      <a:r>
                        <a:rPr lang="en-US" sz="1200"/>
                        <a:t>9/14/2020 4:03:01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(Unknown)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867738367"/>
                  </a:ext>
                </a:extLst>
              </a:tr>
            </a:tbl>
          </a:graphicData>
        </a:graphic>
      </p:graphicFrame>
    </p:spTree>
    <p:extLst>
      <p:ext uri="{BB962C8B-B14F-4D97-AF65-F5344CB8AC3E}">
        <p14:creationId xmlns:p14="http://schemas.microsoft.com/office/powerpoint/2010/main" val="3896448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3643B9-6E94-4B08-96C0-9B0171DC3126}"/>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73B14D82-A720-466A-9CC6-7E164F0CE1D0}"/>
              </a:ext>
            </a:extLst>
          </p:cNvPr>
          <p:cNvSpPr txBox="1"/>
          <p:nvPr/>
        </p:nvSpPr>
        <p:spPr>
          <a:xfrm>
            <a:off x="1016000" y="381000"/>
            <a:ext cx="2518638" cy="369332"/>
          </a:xfrm>
          <a:prstGeom prst="rect">
            <a:avLst/>
          </a:prstGeom>
          <a:noFill/>
        </p:spPr>
        <p:txBody>
          <a:bodyPr vert="horz" wrap="none" rtlCol="0">
            <a:spAutoFit/>
          </a:bodyPr>
          <a:lstStyle/>
          <a:p>
            <a:r>
              <a:rPr lang="en-US" b="1"/>
              <a:t>Reject Message to Network</a:t>
            </a:r>
          </a:p>
        </p:txBody>
      </p:sp>
      <p:sp>
        <p:nvSpPr>
          <p:cNvPr id="4" name="TextBox 3">
            <a:extLst>
              <a:ext uri="{FF2B5EF4-FFF2-40B4-BE49-F238E27FC236}">
                <a16:creationId xmlns:a16="http://schemas.microsoft.com/office/drawing/2014/main" id="{9FBE7335-3C32-4163-8FDC-39AE84FD8F42}"/>
              </a:ext>
            </a:extLst>
          </p:cNvPr>
          <p:cNvSpPr txBox="1"/>
          <p:nvPr/>
        </p:nvSpPr>
        <p:spPr>
          <a:xfrm>
            <a:off x="3471138"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56B75ABF-F7C5-474D-B82C-757A44855789}"/>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A router received a message it could not forward or a message that was not formatted correctly.</a:t>
            </a:r>
          </a:p>
        </p:txBody>
      </p:sp>
      <p:graphicFrame>
        <p:nvGraphicFramePr>
          <p:cNvPr id="6" name="Table 5">
            <a:extLst>
              <a:ext uri="{FF2B5EF4-FFF2-40B4-BE49-F238E27FC236}">
                <a16:creationId xmlns:a16="http://schemas.microsoft.com/office/drawing/2014/main" id="{DF87F997-C956-4812-9333-752246C3AB8F}"/>
              </a:ext>
            </a:extLst>
          </p:cNvPr>
          <p:cNvGraphicFramePr>
            <a:graphicFrameLocks noGrp="1"/>
          </p:cNvGraphicFramePr>
          <p:nvPr>
            <p:extLst>
              <p:ext uri="{D42A27DB-BD31-4B8C-83A1-F6EECF244321}">
                <p14:modId xmlns:p14="http://schemas.microsoft.com/office/powerpoint/2010/main" val="2940492495"/>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515424752"/>
                    </a:ext>
                  </a:extLst>
                </a:gridCol>
                <a:gridCol w="2540000">
                  <a:extLst>
                    <a:ext uri="{9D8B030D-6E8A-4147-A177-3AD203B41FA5}">
                      <a16:colId xmlns:a16="http://schemas.microsoft.com/office/drawing/2014/main" val="1738083278"/>
                    </a:ext>
                  </a:extLst>
                </a:gridCol>
                <a:gridCol w="2540000">
                  <a:extLst>
                    <a:ext uri="{9D8B030D-6E8A-4147-A177-3AD203B41FA5}">
                      <a16:colId xmlns:a16="http://schemas.microsoft.com/office/drawing/2014/main" val="3575950861"/>
                    </a:ext>
                  </a:extLst>
                </a:gridCol>
                <a:gridCol w="2540000">
                  <a:extLst>
                    <a:ext uri="{9D8B030D-6E8A-4147-A177-3AD203B41FA5}">
                      <a16:colId xmlns:a16="http://schemas.microsoft.com/office/drawing/2014/main" val="1299142471"/>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Network</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Reason</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2285690759"/>
                  </a:ext>
                </a:extLst>
              </a:tr>
              <a:tr h="370840">
                <a:tc>
                  <a:txBody>
                    <a:bodyPr/>
                    <a:lstStyle/>
                    <a:p>
                      <a:pPr algn="ctr"/>
                      <a:r>
                        <a:rPr lang="en-US" sz="1200"/>
                        <a:t>9/14/2020 3:58:56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Other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034923721"/>
                  </a:ext>
                </a:extLst>
              </a:tr>
            </a:tbl>
          </a:graphicData>
        </a:graphic>
      </p:graphicFrame>
    </p:spTree>
    <p:extLst>
      <p:ext uri="{BB962C8B-B14F-4D97-AF65-F5344CB8AC3E}">
        <p14:creationId xmlns:p14="http://schemas.microsoft.com/office/powerpoint/2010/main" val="1996335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300C74-0D79-4093-8F9B-6DA17694D426}"/>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27A6AA48-E12D-478C-BEB2-5E46A7ADD7AD}"/>
              </a:ext>
            </a:extLst>
          </p:cNvPr>
          <p:cNvSpPr txBox="1"/>
          <p:nvPr/>
        </p:nvSpPr>
        <p:spPr>
          <a:xfrm>
            <a:off x="1016000" y="381000"/>
            <a:ext cx="1313180" cy="369332"/>
          </a:xfrm>
          <a:prstGeom prst="rect">
            <a:avLst/>
          </a:prstGeom>
          <a:noFill/>
        </p:spPr>
        <p:txBody>
          <a:bodyPr vert="horz" wrap="none" rtlCol="0">
            <a:spAutoFit/>
          </a:bodyPr>
          <a:lstStyle/>
          <a:p>
            <a:r>
              <a:rPr lang="en-US" b="1"/>
              <a:t>Timeout Error</a:t>
            </a:r>
          </a:p>
        </p:txBody>
      </p:sp>
      <p:sp>
        <p:nvSpPr>
          <p:cNvPr id="4" name="TextBox 3">
            <a:extLst>
              <a:ext uri="{FF2B5EF4-FFF2-40B4-BE49-F238E27FC236}">
                <a16:creationId xmlns:a16="http://schemas.microsoft.com/office/drawing/2014/main" id="{4D533D15-92BE-4C4F-A99D-10449FA2D5A7}"/>
              </a:ext>
            </a:extLst>
          </p:cNvPr>
          <p:cNvSpPr txBox="1"/>
          <p:nvPr/>
        </p:nvSpPr>
        <p:spPr>
          <a:xfrm>
            <a:off x="2265680"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C2E39DBA-BAB1-45E3-A60E-927CB6DDFA22}"/>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A device has returned a timeout error.  It could be in a failed state, too busy to answer, or APDU timeout is too low.</a:t>
            </a:r>
          </a:p>
        </p:txBody>
      </p:sp>
      <p:graphicFrame>
        <p:nvGraphicFramePr>
          <p:cNvPr id="6" name="Table 5">
            <a:extLst>
              <a:ext uri="{FF2B5EF4-FFF2-40B4-BE49-F238E27FC236}">
                <a16:creationId xmlns:a16="http://schemas.microsoft.com/office/drawing/2014/main" id="{6F078B5B-5952-42EF-B7CC-31671282A66B}"/>
              </a:ext>
            </a:extLst>
          </p:cNvPr>
          <p:cNvGraphicFramePr>
            <a:graphicFrameLocks noGrp="1"/>
          </p:cNvGraphicFramePr>
          <p:nvPr>
            <p:extLst>
              <p:ext uri="{D42A27DB-BD31-4B8C-83A1-F6EECF244321}">
                <p14:modId xmlns:p14="http://schemas.microsoft.com/office/powerpoint/2010/main" val="40998459"/>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561451767"/>
                    </a:ext>
                  </a:extLst>
                </a:gridCol>
                <a:gridCol w="2032000">
                  <a:extLst>
                    <a:ext uri="{9D8B030D-6E8A-4147-A177-3AD203B41FA5}">
                      <a16:colId xmlns:a16="http://schemas.microsoft.com/office/drawing/2014/main" val="1886410680"/>
                    </a:ext>
                  </a:extLst>
                </a:gridCol>
                <a:gridCol w="2032000">
                  <a:extLst>
                    <a:ext uri="{9D8B030D-6E8A-4147-A177-3AD203B41FA5}">
                      <a16:colId xmlns:a16="http://schemas.microsoft.com/office/drawing/2014/main" val="1321552281"/>
                    </a:ext>
                  </a:extLst>
                </a:gridCol>
                <a:gridCol w="2032000">
                  <a:extLst>
                    <a:ext uri="{9D8B030D-6E8A-4147-A177-3AD203B41FA5}">
                      <a16:colId xmlns:a16="http://schemas.microsoft.com/office/drawing/2014/main" val="2820277"/>
                    </a:ext>
                  </a:extLst>
                </a:gridCol>
                <a:gridCol w="2032000">
                  <a:extLst>
                    <a:ext uri="{9D8B030D-6E8A-4147-A177-3AD203B41FA5}">
                      <a16:colId xmlns:a16="http://schemas.microsoft.com/office/drawing/2014/main" val="1252820195"/>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Destination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1594981093"/>
                  </a:ext>
                </a:extLst>
              </a:tr>
              <a:tr h="370840">
                <a:tc>
                  <a:txBody>
                    <a:bodyPr/>
                    <a:lstStyle/>
                    <a:p>
                      <a:pPr algn="ctr"/>
                      <a:r>
                        <a:rPr lang="en-US" sz="1200"/>
                        <a:t>9/14/2020 4:08:46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70142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Net=0 - 10.161.24.24 - 47808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5</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353986893"/>
                  </a:ext>
                </a:extLst>
              </a:tr>
              <a:tr h="370840">
                <a:tc>
                  <a:txBody>
                    <a:bodyPr/>
                    <a:lstStyle/>
                    <a:p>
                      <a:pPr algn="ctr"/>
                      <a:r>
                        <a:rPr lang="en-US" sz="1200"/>
                        <a:t>9/14/2020 4:07:43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70144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Net=0 - 10.160.25.47 - 47808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30</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835156817"/>
                  </a:ext>
                </a:extLst>
              </a:tr>
              <a:tr h="370840">
                <a:tc>
                  <a:txBody>
                    <a:bodyPr/>
                    <a:lstStyle/>
                    <a:p>
                      <a:pPr algn="ctr"/>
                      <a:r>
                        <a:rPr lang="en-US" sz="1200"/>
                        <a:t>9/14/2020 4:07:37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70106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Net=0 - 10.164.21.233 - 47808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728265570"/>
                  </a:ext>
                </a:extLst>
              </a:tr>
              <a:tr h="370840">
                <a:tc>
                  <a:txBody>
                    <a:bodyPr/>
                    <a:lstStyle/>
                    <a:p>
                      <a:pPr algn="ctr"/>
                      <a:r>
                        <a:rPr lang="en-US" sz="1200"/>
                        <a:t>9/14/2020 4:07:06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70125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Net=0 - 10.164.21.21 - 47808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5</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45678493"/>
                  </a:ext>
                </a:extLst>
              </a:tr>
              <a:tr h="370840">
                <a:tc>
                  <a:txBody>
                    <a:bodyPr/>
                    <a:lstStyle/>
                    <a:p>
                      <a:pPr algn="ctr"/>
                      <a:r>
                        <a:rPr lang="en-US" sz="1200"/>
                        <a:t>9/14/2020 4:06:53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70136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Net=0 - 10.161.24.34 - 47808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5</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942186458"/>
                  </a:ext>
                </a:extLst>
              </a:tr>
              <a:tr h="370840">
                <a:tc>
                  <a:txBody>
                    <a:bodyPr/>
                    <a:lstStyle/>
                    <a:p>
                      <a:pPr algn="ctr"/>
                      <a:r>
                        <a:rPr lang="en-US" sz="1200"/>
                        <a:t>9/14/2020 4:06:37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70135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Net=0 - 10.161.24.68 - 47808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5</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96880339"/>
                  </a:ext>
                </a:extLst>
              </a:tr>
              <a:tr h="370840">
                <a:tc>
                  <a:txBody>
                    <a:bodyPr/>
                    <a:lstStyle/>
                    <a:p>
                      <a:pPr algn="ctr"/>
                      <a:r>
                        <a:rPr lang="en-US" sz="1200"/>
                        <a:t>9/14/2020 4:06:32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70137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Net=0 - 10.161.24.25 - 47808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145</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606966703"/>
                  </a:ext>
                </a:extLst>
              </a:tr>
              <a:tr h="370840">
                <a:tc>
                  <a:txBody>
                    <a:bodyPr/>
                    <a:lstStyle/>
                    <a:p>
                      <a:pPr algn="ctr"/>
                      <a:r>
                        <a:rPr lang="en-US" sz="1200"/>
                        <a:t>9/14/2020 4:04:48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Net=0 - 10.160.25.37 - 47808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25</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329346440"/>
                  </a:ext>
                </a:extLst>
              </a:tr>
              <a:tr h="370840">
                <a:tc>
                  <a:txBody>
                    <a:bodyPr/>
                    <a:lstStyle/>
                    <a:p>
                      <a:pPr algn="ctr"/>
                      <a:r>
                        <a:rPr lang="en-US" sz="1200"/>
                        <a:t>9/14/2020 4:04:34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9997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Net=0 - 10.110.84.113 - 47808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Net=0 - 10.160.25.30 - 47808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6</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184397965"/>
                  </a:ext>
                </a:extLst>
              </a:tr>
              <a:tr h="370840">
                <a:tc>
                  <a:txBody>
                    <a:bodyPr/>
                    <a:lstStyle/>
                    <a:p>
                      <a:pPr algn="ctr"/>
                      <a:r>
                        <a:rPr lang="en-US" sz="1200"/>
                        <a:t>9/14/2020 4:04:28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70124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Net=0 - 10.161.8.234 - 47808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6</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025493020"/>
                  </a:ext>
                </a:extLst>
              </a:tr>
            </a:tbl>
          </a:graphicData>
        </a:graphic>
      </p:graphicFrame>
    </p:spTree>
    <p:extLst>
      <p:ext uri="{BB962C8B-B14F-4D97-AF65-F5344CB8AC3E}">
        <p14:creationId xmlns:p14="http://schemas.microsoft.com/office/powerpoint/2010/main" val="400594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7C88DE-A458-4BBE-BA69-505168259B81}"/>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6895A643-F409-4FCC-9A5E-91C12AA14627}"/>
              </a:ext>
            </a:extLst>
          </p:cNvPr>
          <p:cNvSpPr txBox="1"/>
          <p:nvPr/>
        </p:nvSpPr>
        <p:spPr>
          <a:xfrm>
            <a:off x="1016000" y="381000"/>
            <a:ext cx="1556836" cy="369332"/>
          </a:xfrm>
          <a:prstGeom prst="rect">
            <a:avLst/>
          </a:prstGeom>
          <a:noFill/>
        </p:spPr>
        <p:txBody>
          <a:bodyPr vert="horz" wrap="none" rtlCol="0">
            <a:spAutoFit/>
          </a:bodyPr>
          <a:lstStyle/>
          <a:p>
            <a:r>
              <a:rPr lang="en-US" b="1"/>
              <a:t>Unknown Object</a:t>
            </a:r>
          </a:p>
        </p:txBody>
      </p:sp>
      <p:sp>
        <p:nvSpPr>
          <p:cNvPr id="4" name="TextBox 3">
            <a:extLst>
              <a:ext uri="{FF2B5EF4-FFF2-40B4-BE49-F238E27FC236}">
                <a16:creationId xmlns:a16="http://schemas.microsoft.com/office/drawing/2014/main" id="{A0F6F5FD-CC36-47C9-8F19-44048329C26D}"/>
              </a:ext>
            </a:extLst>
          </p:cNvPr>
          <p:cNvSpPr txBox="1"/>
          <p:nvPr/>
        </p:nvSpPr>
        <p:spPr>
          <a:xfrm>
            <a:off x="2509336"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4D52D5D8-AB65-42ED-A894-DE3DD00B207F}"/>
              </a:ext>
            </a:extLst>
          </p:cNvPr>
          <p:cNvSpPr txBox="1"/>
          <p:nvPr/>
        </p:nvSpPr>
        <p:spPr>
          <a:xfrm>
            <a:off x="1015999" y="750332"/>
            <a:ext cx="9525000" cy="461665"/>
          </a:xfrm>
          <a:prstGeom prst="rect">
            <a:avLst/>
          </a:prstGeom>
          <a:noFill/>
        </p:spPr>
        <p:txBody>
          <a:bodyPr vert="horz" wrap="square" rtlCol="0">
            <a:spAutoFit/>
          </a:bodyPr>
          <a:lstStyle/>
          <a:p>
            <a:r>
              <a:rPr lang="en-US" sz="1200">
                <a:solidFill>
                  <a:srgbClr val="424242"/>
                </a:solidFill>
              </a:rPr>
              <a:t>An unknown object error indicates an inconsistency problem between a field device and a workstation.  For example, a write property might be trying to command an object that is not in the device.</a:t>
            </a:r>
          </a:p>
        </p:txBody>
      </p:sp>
      <p:graphicFrame>
        <p:nvGraphicFramePr>
          <p:cNvPr id="6" name="Table 5">
            <a:extLst>
              <a:ext uri="{FF2B5EF4-FFF2-40B4-BE49-F238E27FC236}">
                <a16:creationId xmlns:a16="http://schemas.microsoft.com/office/drawing/2014/main" id="{ED25F4EC-C4F3-4D82-B0F6-6FE19E7CC1B8}"/>
              </a:ext>
            </a:extLst>
          </p:cNvPr>
          <p:cNvGraphicFramePr>
            <a:graphicFrameLocks noGrp="1"/>
          </p:cNvGraphicFramePr>
          <p:nvPr>
            <p:extLst>
              <p:ext uri="{D42A27DB-BD31-4B8C-83A1-F6EECF244321}">
                <p14:modId xmlns:p14="http://schemas.microsoft.com/office/powerpoint/2010/main" val="3305900761"/>
              </p:ext>
            </p:extLst>
          </p:nvPr>
        </p:nvGraphicFramePr>
        <p:xfrm>
          <a:off x="1016000" y="1275497"/>
          <a:ext cx="10160000" cy="5418667"/>
        </p:xfrm>
        <a:graphic>
          <a:graphicData uri="http://schemas.openxmlformats.org/drawingml/2006/table">
            <a:tbl>
              <a:tblPr firstRow="1" bandRow="1">
                <a:tableStyleId>{5C22544A-7EE6-4342-B048-85BDC9FD1C3A}</a:tableStyleId>
              </a:tblPr>
              <a:tblGrid>
                <a:gridCol w="1451429">
                  <a:extLst>
                    <a:ext uri="{9D8B030D-6E8A-4147-A177-3AD203B41FA5}">
                      <a16:colId xmlns:a16="http://schemas.microsoft.com/office/drawing/2014/main" val="674164771"/>
                    </a:ext>
                  </a:extLst>
                </a:gridCol>
                <a:gridCol w="1451429">
                  <a:extLst>
                    <a:ext uri="{9D8B030D-6E8A-4147-A177-3AD203B41FA5}">
                      <a16:colId xmlns:a16="http://schemas.microsoft.com/office/drawing/2014/main" val="3464186550"/>
                    </a:ext>
                  </a:extLst>
                </a:gridCol>
                <a:gridCol w="1451429">
                  <a:extLst>
                    <a:ext uri="{9D8B030D-6E8A-4147-A177-3AD203B41FA5}">
                      <a16:colId xmlns:a16="http://schemas.microsoft.com/office/drawing/2014/main" val="885915182"/>
                    </a:ext>
                  </a:extLst>
                </a:gridCol>
                <a:gridCol w="1451429">
                  <a:extLst>
                    <a:ext uri="{9D8B030D-6E8A-4147-A177-3AD203B41FA5}">
                      <a16:colId xmlns:a16="http://schemas.microsoft.com/office/drawing/2014/main" val="1189806427"/>
                    </a:ext>
                  </a:extLst>
                </a:gridCol>
                <a:gridCol w="1451429">
                  <a:extLst>
                    <a:ext uri="{9D8B030D-6E8A-4147-A177-3AD203B41FA5}">
                      <a16:colId xmlns:a16="http://schemas.microsoft.com/office/drawing/2014/main" val="238835439"/>
                    </a:ext>
                  </a:extLst>
                </a:gridCol>
                <a:gridCol w="1451429">
                  <a:extLst>
                    <a:ext uri="{9D8B030D-6E8A-4147-A177-3AD203B41FA5}">
                      <a16:colId xmlns:a16="http://schemas.microsoft.com/office/drawing/2014/main" val="3051030203"/>
                    </a:ext>
                  </a:extLst>
                </a:gridCol>
                <a:gridCol w="1451429">
                  <a:extLst>
                    <a:ext uri="{9D8B030D-6E8A-4147-A177-3AD203B41FA5}">
                      <a16:colId xmlns:a16="http://schemas.microsoft.com/office/drawing/2014/main" val="1097455082"/>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Reply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Request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Device 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Object ID</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Property</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675504849"/>
                  </a:ext>
                </a:extLst>
              </a:tr>
              <a:tr h="370840">
                <a:tc>
                  <a:txBody>
                    <a:bodyPr/>
                    <a:lstStyle/>
                    <a:p>
                      <a:pPr algn="ctr"/>
                      <a:r>
                        <a:rPr lang="en-US" sz="1200"/>
                        <a:t>9/14/2020 4:12:54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Net=0 - 10.161.8.234 - 47808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70124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AnalogOutput - 11736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priority-array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985156276"/>
                  </a:ext>
                </a:extLst>
              </a:tr>
              <a:tr h="370840">
                <a:tc>
                  <a:txBody>
                    <a:bodyPr/>
                    <a:lstStyle/>
                    <a:p>
                      <a:pPr algn="ctr"/>
                      <a:r>
                        <a:rPr lang="en-US" sz="1200"/>
                        <a:t>9/14/2020 4:12:23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Net=0 - 10.161.8.106 - 47808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70122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- 13510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status-flags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915686140"/>
                  </a:ext>
                </a:extLst>
              </a:tr>
              <a:tr h="370840">
                <a:tc>
                  <a:txBody>
                    <a:bodyPr/>
                    <a:lstStyle/>
                    <a:p>
                      <a:pPr algn="ctr"/>
                      <a:r>
                        <a:rPr lang="en-US" sz="1200"/>
                        <a:t>9/14/2020 4:09:49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Net=0 - 10.161.52.31 - 47808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70101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TrendLog - 14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log-device-object-property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51530074"/>
                  </a:ext>
                </a:extLst>
              </a:tr>
              <a:tr h="370840">
                <a:tc>
                  <a:txBody>
                    <a:bodyPr/>
                    <a:lstStyle/>
                    <a:p>
                      <a:pPr algn="ctr"/>
                      <a:r>
                        <a:rPr lang="en-US" sz="1200"/>
                        <a:t>9/14/2020 4:07:17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Net=0 - 10.161.24.26 - 47808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70143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- 13109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status-flags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711844067"/>
                  </a:ext>
                </a:extLst>
              </a:tr>
              <a:tr h="370840">
                <a:tc>
                  <a:txBody>
                    <a:bodyPr/>
                    <a:lstStyle/>
                    <a:p>
                      <a:pPr algn="ctr"/>
                      <a:r>
                        <a:rPr lang="en-US" sz="1200"/>
                        <a:t>9/14/2020 4:03:58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Net=0 - 10.161.8.109 - 47808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70123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- 20109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status-flags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601615828"/>
                  </a:ext>
                </a:extLst>
              </a:tr>
              <a:tr h="370840">
                <a:tc>
                  <a:txBody>
                    <a:bodyPr/>
                    <a:lstStyle/>
                    <a:p>
                      <a:pPr algn="ctr"/>
                      <a:r>
                        <a:rPr lang="en-US" sz="1200"/>
                        <a:t>9/14/2020 4:02:17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Net=0 - 10.161.24.25 - 47808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70137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BinaryInput - 19478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status-flags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614960263"/>
                  </a:ext>
                </a:extLst>
              </a:tr>
              <a:tr h="370840">
                <a:tc>
                  <a:txBody>
                    <a:bodyPr/>
                    <a:lstStyle/>
                    <a:p>
                      <a:pPr algn="ctr"/>
                      <a:r>
                        <a:rPr lang="en-US" sz="1200"/>
                        <a:t>9/14/2020 3:59:28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Net=35679 - 0.0.0.1.139.98 - 47808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101218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EventLog - 0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log-device-object-property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16</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043133825"/>
                  </a:ext>
                </a:extLst>
              </a:tr>
              <a:tr h="370840">
                <a:tc>
                  <a:txBody>
                    <a:bodyPr/>
                    <a:lstStyle/>
                    <a:p>
                      <a:pPr algn="ctr"/>
                      <a:r>
                        <a:rPr lang="en-US" sz="1200"/>
                        <a:t>9/14/2020 3:59:17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Net=0 - 10.160.25.34 - 47808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70305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- 11803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status-flags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96</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158702139"/>
                  </a:ext>
                </a:extLst>
              </a:tr>
              <a:tr h="370840">
                <a:tc>
                  <a:txBody>
                    <a:bodyPr/>
                    <a:lstStyle/>
                    <a:p>
                      <a:pPr algn="ctr"/>
                      <a:r>
                        <a:rPr lang="en-US" sz="1200"/>
                        <a:t>9/14/2020 3:59:07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Net=0 - 10.160.32.64 - 47808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70303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N/A</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094859114"/>
                  </a:ext>
                </a:extLst>
              </a:tr>
            </a:tbl>
          </a:graphicData>
        </a:graphic>
      </p:graphicFrame>
    </p:spTree>
    <p:extLst>
      <p:ext uri="{BB962C8B-B14F-4D97-AF65-F5344CB8AC3E}">
        <p14:creationId xmlns:p14="http://schemas.microsoft.com/office/powerpoint/2010/main" val="3358200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393632-B883-4EF6-923A-3E5CEF7E87D1}"/>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1E1DDAAB-A3B9-4B99-A6D0-1A9AF22FB811}"/>
              </a:ext>
            </a:extLst>
          </p:cNvPr>
          <p:cNvSpPr txBox="1"/>
          <p:nvPr/>
        </p:nvSpPr>
        <p:spPr>
          <a:xfrm>
            <a:off x="1016000" y="381000"/>
            <a:ext cx="1928733" cy="369332"/>
          </a:xfrm>
          <a:prstGeom prst="rect">
            <a:avLst/>
          </a:prstGeom>
          <a:noFill/>
        </p:spPr>
        <p:txBody>
          <a:bodyPr vert="horz" wrap="none" rtlCol="0">
            <a:spAutoFit/>
          </a:bodyPr>
          <a:lstStyle/>
          <a:p>
            <a:r>
              <a:rPr lang="en-US" b="1"/>
              <a:t>Unresponsive Device</a:t>
            </a:r>
          </a:p>
        </p:txBody>
      </p:sp>
      <p:sp>
        <p:nvSpPr>
          <p:cNvPr id="4" name="TextBox 3">
            <a:extLst>
              <a:ext uri="{FF2B5EF4-FFF2-40B4-BE49-F238E27FC236}">
                <a16:creationId xmlns:a16="http://schemas.microsoft.com/office/drawing/2014/main" id="{EAC79F35-7B6E-45CA-9D35-7810AFD2B989}"/>
              </a:ext>
            </a:extLst>
          </p:cNvPr>
          <p:cNvSpPr txBox="1"/>
          <p:nvPr/>
        </p:nvSpPr>
        <p:spPr>
          <a:xfrm>
            <a:off x="2881233"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E6EA1012-C2B5-43EC-86D6-552CF11BD4D0}"/>
              </a:ext>
            </a:extLst>
          </p:cNvPr>
          <p:cNvSpPr txBox="1"/>
          <p:nvPr/>
        </p:nvSpPr>
        <p:spPr>
          <a:xfrm>
            <a:off x="1015999" y="750332"/>
            <a:ext cx="9525000" cy="461665"/>
          </a:xfrm>
          <a:prstGeom prst="rect">
            <a:avLst/>
          </a:prstGeom>
          <a:noFill/>
        </p:spPr>
        <p:txBody>
          <a:bodyPr vert="horz" wrap="square" rtlCol="0">
            <a:spAutoFit/>
          </a:bodyPr>
          <a:lstStyle/>
          <a:p>
            <a:r>
              <a:rPr lang="en-US" sz="1200">
                <a:solidFill>
                  <a:srgbClr val="424242"/>
                </a:solidFill>
              </a:rPr>
              <a:t>Unresponsive devices are those that do not answer a targeted who-is.  They could be failed or they could be caused by misconfigured objects like notification classes.  Those in this list have not answered at least 3 Who-Is requests.</a:t>
            </a:r>
          </a:p>
        </p:txBody>
      </p:sp>
      <p:graphicFrame>
        <p:nvGraphicFramePr>
          <p:cNvPr id="6" name="Table 5">
            <a:extLst>
              <a:ext uri="{FF2B5EF4-FFF2-40B4-BE49-F238E27FC236}">
                <a16:creationId xmlns:a16="http://schemas.microsoft.com/office/drawing/2014/main" id="{D1FA2CAA-DA19-47BC-964F-A6D3F56D72BC}"/>
              </a:ext>
            </a:extLst>
          </p:cNvPr>
          <p:cNvGraphicFramePr>
            <a:graphicFrameLocks noGrp="1"/>
          </p:cNvGraphicFramePr>
          <p:nvPr>
            <p:extLst>
              <p:ext uri="{D42A27DB-BD31-4B8C-83A1-F6EECF244321}">
                <p14:modId xmlns:p14="http://schemas.microsoft.com/office/powerpoint/2010/main" val="791343844"/>
              </p:ext>
            </p:extLst>
          </p:nvPr>
        </p:nvGraphicFramePr>
        <p:xfrm>
          <a:off x="1016000" y="1275497"/>
          <a:ext cx="10160000" cy="5418667"/>
        </p:xfrm>
        <a:graphic>
          <a:graphicData uri="http://schemas.openxmlformats.org/drawingml/2006/table">
            <a:tbl>
              <a:tblPr firstRow="1" bandRow="1">
                <a:tableStyleId>{5C22544A-7EE6-4342-B048-85BDC9FD1C3A}</a:tableStyleId>
              </a:tblPr>
              <a:tblGrid>
                <a:gridCol w="3386667">
                  <a:extLst>
                    <a:ext uri="{9D8B030D-6E8A-4147-A177-3AD203B41FA5}">
                      <a16:colId xmlns:a16="http://schemas.microsoft.com/office/drawing/2014/main" val="3642260011"/>
                    </a:ext>
                  </a:extLst>
                </a:gridCol>
                <a:gridCol w="3386667">
                  <a:extLst>
                    <a:ext uri="{9D8B030D-6E8A-4147-A177-3AD203B41FA5}">
                      <a16:colId xmlns:a16="http://schemas.microsoft.com/office/drawing/2014/main" val="3635875226"/>
                    </a:ext>
                  </a:extLst>
                </a:gridCol>
                <a:gridCol w="3386667">
                  <a:extLst>
                    <a:ext uri="{9D8B030D-6E8A-4147-A177-3AD203B41FA5}">
                      <a16:colId xmlns:a16="http://schemas.microsoft.com/office/drawing/2014/main" val="1083319322"/>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MAC Address</a:t>
                      </a:r>
                    </a:p>
                  </a:txBody>
                  <a:tcPr anchor="ctr">
                    <a:lnL w="12700" cmpd="sng">
                      <a:solidFill>
                        <a:srgbClr val="FFFFFF"/>
                      </a:solidFill>
                      <a:prstDash val="solid"/>
                    </a:lnL>
                  </a:tcPr>
                </a:tc>
                <a:extLst>
                  <a:ext uri="{0D108BD9-81ED-4DB2-BD59-A6C34878D82A}">
                    <a16:rowId xmlns:a16="http://schemas.microsoft.com/office/drawing/2014/main" val="3719738482"/>
                  </a:ext>
                </a:extLst>
              </a:tr>
              <a:tr h="370840">
                <a:tc>
                  <a:txBody>
                    <a:bodyPr/>
                    <a:lstStyle/>
                    <a:p>
                      <a:pPr algn="ctr"/>
                      <a:r>
                        <a:rPr lang="en-US" sz="1200"/>
                        <a:t>9/14/2020 4:08:22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2728781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Net=0 - 10.161.24.229 - 47808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547638920"/>
                  </a:ext>
                </a:extLst>
              </a:tr>
              <a:tr h="370840">
                <a:tc>
                  <a:txBody>
                    <a:bodyPr/>
                    <a:lstStyle/>
                    <a:p>
                      <a:pPr algn="ctr"/>
                      <a:r>
                        <a:rPr lang="en-US" sz="1200"/>
                        <a:t>9/14/2020 4:07:18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2477603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Net=0 - 10.161.8.234 - 47808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046633318"/>
                  </a:ext>
                </a:extLst>
              </a:tr>
              <a:tr h="370840">
                <a:tc>
                  <a:txBody>
                    <a:bodyPr/>
                    <a:lstStyle/>
                    <a:p>
                      <a:pPr algn="ctr"/>
                      <a:r>
                        <a:rPr lang="en-US" sz="1200"/>
                        <a:t>9/14/2020 4:06:04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2477821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Net=0 - 10.160.25.27 - 47808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953302380"/>
                  </a:ext>
                </a:extLst>
              </a:tr>
              <a:tr h="370840">
                <a:tc>
                  <a:txBody>
                    <a:bodyPr/>
                    <a:lstStyle/>
                    <a:p>
                      <a:pPr algn="ctr"/>
                      <a:r>
                        <a:rPr lang="en-US" sz="1200"/>
                        <a:t>9/14/2020 4:05:01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2444086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Net=0 - 10.161.52.31 - 47808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413066569"/>
                  </a:ext>
                </a:extLst>
              </a:tr>
              <a:tr h="370840">
                <a:tc>
                  <a:txBody>
                    <a:bodyPr/>
                    <a:lstStyle/>
                    <a:p>
                      <a:pPr algn="ctr"/>
                      <a:r>
                        <a:rPr lang="en-US" sz="1200"/>
                        <a:t>9/14/2020 4:04:30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2897632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Net=0 - 10.160.25.25 - 47808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46469565"/>
                  </a:ext>
                </a:extLst>
              </a:tr>
              <a:tr h="370840">
                <a:tc>
                  <a:txBody>
                    <a:bodyPr/>
                    <a:lstStyle/>
                    <a:p>
                      <a:pPr algn="ctr"/>
                      <a:r>
                        <a:rPr lang="en-US" sz="1200"/>
                        <a:t>9/14/2020 4:04:26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80182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Net=0 - 10.160.9.135 - 47808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522985392"/>
                  </a:ext>
                </a:extLst>
              </a:tr>
              <a:tr h="370840">
                <a:tc>
                  <a:txBody>
                    <a:bodyPr/>
                    <a:lstStyle/>
                    <a:p>
                      <a:pPr algn="ctr"/>
                      <a:r>
                        <a:rPr lang="en-US" sz="1200"/>
                        <a:t>9/14/2020 4:04:19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2655987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Net=0 - 10.160.25.26 - 47808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895523950"/>
                  </a:ext>
                </a:extLst>
              </a:tr>
              <a:tr h="370840">
                <a:tc>
                  <a:txBody>
                    <a:bodyPr/>
                    <a:lstStyle/>
                    <a:p>
                      <a:pPr algn="ctr"/>
                      <a:r>
                        <a:rPr lang="en-US" sz="1200"/>
                        <a:t>9/14/2020 4:04:07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2743588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Net=0 - 10.160.25.33 - 47808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212604781"/>
                  </a:ext>
                </a:extLst>
              </a:tr>
              <a:tr h="370840">
                <a:tc>
                  <a:txBody>
                    <a:bodyPr/>
                    <a:lstStyle/>
                    <a:p>
                      <a:pPr algn="ctr"/>
                      <a:r>
                        <a:rPr lang="en-US" sz="1200"/>
                        <a:t>9/14/2020 4:03:25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991006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Net=0 - 10.161.8.108 - 47808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616719867"/>
                  </a:ext>
                </a:extLst>
              </a:tr>
              <a:tr h="370840">
                <a:tc>
                  <a:txBody>
                    <a:bodyPr/>
                    <a:lstStyle/>
                    <a:p>
                      <a:pPr algn="ctr"/>
                      <a:r>
                        <a:rPr lang="en-US" sz="1200"/>
                        <a:t>9/14/2020 4:02:50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2478719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Net=0 - 10.167.6.230 - 47808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59907128"/>
                  </a:ext>
                </a:extLst>
              </a:tr>
            </a:tbl>
          </a:graphicData>
        </a:graphic>
      </p:graphicFrame>
    </p:spTree>
    <p:extLst>
      <p:ext uri="{BB962C8B-B14F-4D97-AF65-F5344CB8AC3E}">
        <p14:creationId xmlns:p14="http://schemas.microsoft.com/office/powerpoint/2010/main" val="269788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ity skyline at night&#10;&#10;Description automatically generated with medium confidence">
            <a:extLst>
              <a:ext uri="{FF2B5EF4-FFF2-40B4-BE49-F238E27FC236}">
                <a16:creationId xmlns:a16="http://schemas.microsoft.com/office/drawing/2014/main" id="{E076B4FE-E07A-4A49-906C-9A6FDA04CC9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533" r="5532" b="-1"/>
          <a:stretch/>
        </p:blipFill>
        <p:spPr>
          <a:xfrm>
            <a:off x="0" y="-6724"/>
            <a:ext cx="9137156" cy="6857989"/>
          </a:xfrm>
          <a:prstGeom prst="rect">
            <a:avLst/>
          </a:prstGeom>
        </p:spPr>
      </p:pic>
      <p:sp>
        <p:nvSpPr>
          <p:cNvPr id="42"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44B51DC-0B85-4580-857D-B4E54B9ACC79}"/>
              </a:ext>
            </a:extLst>
          </p:cNvPr>
          <p:cNvSpPr>
            <a:spLocks noGrp="1"/>
          </p:cNvSpPr>
          <p:nvPr>
            <p:ph type="ftr" sz="quarter" idx="11"/>
          </p:nvPr>
        </p:nvSpPr>
        <p:spPr>
          <a:xfrm>
            <a:off x="154429" y="6398878"/>
            <a:ext cx="4497315" cy="365125"/>
          </a:xfrm>
        </p:spPr>
        <p:txBody>
          <a:bodyPr vert="horz" lIns="91440" tIns="45720" rIns="91440" bIns="45720" rtlCol="0" anchor="ctr">
            <a:normAutofit/>
          </a:bodyPr>
          <a:lstStyle/>
          <a:p>
            <a:pPr>
              <a:spcAft>
                <a:spcPts val="600"/>
              </a:spcAft>
            </a:pPr>
            <a:r>
              <a:rPr lang="en-US" b="0" kern="1200" spc="30" baseline="0" dirty="0">
                <a:solidFill>
                  <a:srgbClr val="FFFFFF"/>
                </a:solidFill>
                <a:latin typeface="+mn-lt"/>
                <a:cs typeface="Calibri Light" panose="020F0302020204030204" pitchFamily="34" charset="0"/>
              </a:rPr>
              <a:t>BACPro Expert Network Analysis</a:t>
            </a:r>
          </a:p>
        </p:txBody>
      </p:sp>
      <p:cxnSp>
        <p:nvCxnSpPr>
          <p:cNvPr id="46" name="Straight Connector 45">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B34CEED-1CBC-4888-8610-3A5EFB79A71B}"/>
              </a:ext>
            </a:extLst>
          </p:cNvPr>
          <p:cNvSpPr txBox="1"/>
          <p:nvPr/>
        </p:nvSpPr>
        <p:spPr>
          <a:xfrm>
            <a:off x="9137176" y="801392"/>
            <a:ext cx="3153720" cy="16528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solidFill>
                  <a:schemeClr val="tx2"/>
                </a:solidFill>
                <a:ea typeface="+mj-ea"/>
                <a:cs typeface="+mj-cs"/>
              </a:rPr>
              <a:t>Low</a:t>
            </a:r>
            <a:r>
              <a:rPr lang="en-US" sz="4400" kern="1200" baseline="0" dirty="0">
                <a:solidFill>
                  <a:schemeClr val="tx2"/>
                </a:solidFill>
                <a:ea typeface="+mj-ea"/>
                <a:cs typeface="+mj-cs"/>
              </a:rPr>
              <a:t> Anomalies</a:t>
            </a:r>
          </a:p>
        </p:txBody>
      </p:sp>
      <p:cxnSp>
        <p:nvCxnSpPr>
          <p:cNvPr id="19" name="Straight Connector 18">
            <a:extLst>
              <a:ext uri="{FF2B5EF4-FFF2-40B4-BE49-F238E27FC236}">
                <a16:creationId xmlns:a16="http://schemas.microsoft.com/office/drawing/2014/main" id="{DFC45B77-54B7-4E10-8BA7-7B6B275EB188}"/>
              </a:ext>
            </a:extLst>
          </p:cNvPr>
          <p:cNvCxnSpPr>
            <a:cxnSpLocks/>
          </p:cNvCxnSpPr>
          <p:nvPr/>
        </p:nvCxnSpPr>
        <p:spPr>
          <a:xfrm>
            <a:off x="9137176" y="2368351"/>
            <a:ext cx="279772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50FD07-B579-42FE-BDB7-89EA723CF4A4}"/>
              </a:ext>
            </a:extLst>
          </p:cNvPr>
          <p:cNvSpPr txBox="1"/>
          <p:nvPr/>
        </p:nvSpPr>
        <p:spPr>
          <a:xfrm>
            <a:off x="9171651" y="2551724"/>
            <a:ext cx="1377300" cy="276999"/>
          </a:xfrm>
          <a:prstGeom prst="rect">
            <a:avLst/>
          </a:prstGeom>
          <a:noFill/>
        </p:spPr>
        <p:txBody>
          <a:bodyPr vert="horz" wrap="none" rtlCol="0">
            <a:spAutoFit/>
          </a:bodyPr>
          <a:lstStyle/>
          <a:p>
            <a:r>
              <a:rPr lang="en-US" sz="1200"/>
              <a:t>Unanswered Request</a:t>
            </a:r>
          </a:p>
        </p:txBody>
      </p:sp>
    </p:spTree>
    <p:extLst>
      <p:ext uri="{BB962C8B-B14F-4D97-AF65-F5344CB8AC3E}">
        <p14:creationId xmlns:p14="http://schemas.microsoft.com/office/powerpoint/2010/main" val="149618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63992E-8F53-4C9A-8D09-D44A46F1369A}"/>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257DCAA8-3B53-4881-8CDD-7CDA424D9E16}"/>
              </a:ext>
            </a:extLst>
          </p:cNvPr>
          <p:cNvSpPr txBox="1"/>
          <p:nvPr/>
        </p:nvSpPr>
        <p:spPr>
          <a:xfrm>
            <a:off x="1016000" y="381000"/>
            <a:ext cx="1967205" cy="369332"/>
          </a:xfrm>
          <a:prstGeom prst="rect">
            <a:avLst/>
          </a:prstGeom>
          <a:noFill/>
        </p:spPr>
        <p:txBody>
          <a:bodyPr vert="horz" wrap="none" rtlCol="0">
            <a:spAutoFit/>
          </a:bodyPr>
          <a:lstStyle/>
          <a:p>
            <a:r>
              <a:rPr lang="en-US" b="1"/>
              <a:t>Unanswered Request</a:t>
            </a:r>
          </a:p>
        </p:txBody>
      </p:sp>
      <p:sp>
        <p:nvSpPr>
          <p:cNvPr id="4" name="TextBox 3">
            <a:extLst>
              <a:ext uri="{FF2B5EF4-FFF2-40B4-BE49-F238E27FC236}">
                <a16:creationId xmlns:a16="http://schemas.microsoft.com/office/drawing/2014/main" id="{5689998C-74D4-4DC3-9957-25B3EA403759}"/>
              </a:ext>
            </a:extLst>
          </p:cNvPr>
          <p:cNvSpPr txBox="1"/>
          <p:nvPr/>
        </p:nvSpPr>
        <p:spPr>
          <a:xfrm>
            <a:off x="2919705"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491C598A-D805-4BA9-9221-97318152B423}"/>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A device that does not answer a request may be failed, overloaded, or have an APDU timeout that is too low.  Devices in this list have one or more unanswered requests.</a:t>
            </a:r>
          </a:p>
        </p:txBody>
      </p:sp>
      <p:graphicFrame>
        <p:nvGraphicFramePr>
          <p:cNvPr id="6" name="Table 5">
            <a:extLst>
              <a:ext uri="{FF2B5EF4-FFF2-40B4-BE49-F238E27FC236}">
                <a16:creationId xmlns:a16="http://schemas.microsoft.com/office/drawing/2014/main" id="{726C9B78-BCCC-4693-A919-5C1337FD2A9A}"/>
              </a:ext>
            </a:extLst>
          </p:cNvPr>
          <p:cNvGraphicFramePr>
            <a:graphicFrameLocks noGrp="1"/>
          </p:cNvGraphicFramePr>
          <p:nvPr>
            <p:extLst>
              <p:ext uri="{D42A27DB-BD31-4B8C-83A1-F6EECF244321}">
                <p14:modId xmlns:p14="http://schemas.microsoft.com/office/powerpoint/2010/main" val="3477749883"/>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19951882"/>
                    </a:ext>
                  </a:extLst>
                </a:gridCol>
                <a:gridCol w="2032000">
                  <a:extLst>
                    <a:ext uri="{9D8B030D-6E8A-4147-A177-3AD203B41FA5}">
                      <a16:colId xmlns:a16="http://schemas.microsoft.com/office/drawing/2014/main" val="1356512099"/>
                    </a:ext>
                  </a:extLst>
                </a:gridCol>
                <a:gridCol w="2032000">
                  <a:extLst>
                    <a:ext uri="{9D8B030D-6E8A-4147-A177-3AD203B41FA5}">
                      <a16:colId xmlns:a16="http://schemas.microsoft.com/office/drawing/2014/main" val="3395135699"/>
                    </a:ext>
                  </a:extLst>
                </a:gridCol>
                <a:gridCol w="2032000">
                  <a:extLst>
                    <a:ext uri="{9D8B030D-6E8A-4147-A177-3AD203B41FA5}">
                      <a16:colId xmlns:a16="http://schemas.microsoft.com/office/drawing/2014/main" val="2653099521"/>
                    </a:ext>
                  </a:extLst>
                </a:gridCol>
                <a:gridCol w="2032000">
                  <a:extLst>
                    <a:ext uri="{9D8B030D-6E8A-4147-A177-3AD203B41FA5}">
                      <a16:colId xmlns:a16="http://schemas.microsoft.com/office/drawing/2014/main" val="1261109166"/>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Source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Destination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2268844160"/>
                  </a:ext>
                </a:extLst>
              </a:tr>
              <a:tr h="370840">
                <a:tc>
                  <a:txBody>
                    <a:bodyPr/>
                    <a:lstStyle/>
                    <a:p>
                      <a:pPr algn="ctr"/>
                      <a:r>
                        <a:rPr lang="en-US" sz="1200"/>
                        <a:t>9/14/2020 4:52:57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1010105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Net=101 - 5 - 47808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250907520"/>
                  </a:ext>
                </a:extLst>
              </a:tr>
              <a:tr h="370840">
                <a:tc>
                  <a:txBody>
                    <a:bodyPr/>
                    <a:lstStyle/>
                    <a:p>
                      <a:pPr algn="ctr"/>
                      <a:r>
                        <a:rPr lang="en-US" sz="1200"/>
                        <a:t>9/14/2020 4:52:57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1010104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Net=101 - 4 - 47808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699282429"/>
                  </a:ext>
                </a:extLst>
              </a:tr>
              <a:tr h="370840">
                <a:tc>
                  <a:txBody>
                    <a:bodyPr/>
                    <a:lstStyle/>
                    <a:p>
                      <a:pPr algn="ctr"/>
                      <a:r>
                        <a:rPr lang="en-US" sz="1200"/>
                        <a:t>9/14/2020 4:52:57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1010102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Net=101 - 2 - 47808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704126126"/>
                  </a:ext>
                </a:extLst>
              </a:tr>
              <a:tr h="370840">
                <a:tc>
                  <a:txBody>
                    <a:bodyPr/>
                    <a:lstStyle/>
                    <a:p>
                      <a:pPr algn="ctr"/>
                      <a:r>
                        <a:rPr lang="en-US" sz="1200"/>
                        <a:t>9/14/2020 4:51:57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1010122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Net=101 - 22 - 47808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103231884"/>
                  </a:ext>
                </a:extLst>
              </a:tr>
              <a:tr h="370840">
                <a:tc>
                  <a:txBody>
                    <a:bodyPr/>
                    <a:lstStyle/>
                    <a:p>
                      <a:pPr algn="ctr"/>
                      <a:r>
                        <a:rPr lang="en-US" sz="1200"/>
                        <a:t>9/14/2020 4:51:57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1010145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Net=101 - 45 - 47808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687195373"/>
                  </a:ext>
                </a:extLst>
              </a:tr>
              <a:tr h="370840">
                <a:tc>
                  <a:txBody>
                    <a:bodyPr/>
                    <a:lstStyle/>
                    <a:p>
                      <a:pPr algn="ctr"/>
                      <a:r>
                        <a:rPr lang="en-US" sz="1200"/>
                        <a:t>9/14/2020 4:48:47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Net=0 - 10.167.6.78 - 47808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484448850"/>
                  </a:ext>
                </a:extLst>
              </a:tr>
              <a:tr h="370840">
                <a:tc>
                  <a:txBody>
                    <a:bodyPr/>
                    <a:lstStyle/>
                    <a:p>
                      <a:pPr algn="ctr"/>
                      <a:r>
                        <a:rPr lang="en-US" sz="1200"/>
                        <a:t>9/14/2020 4:17:56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7163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Net=7100 - 63 - 47808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3</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591230565"/>
                  </a:ext>
                </a:extLst>
              </a:tr>
              <a:tr h="370840">
                <a:tc>
                  <a:txBody>
                    <a:bodyPr/>
                    <a:lstStyle/>
                    <a:p>
                      <a:pPr algn="ctr"/>
                      <a:r>
                        <a:rPr lang="en-US" sz="1200"/>
                        <a:t>9/14/2020 4:09:55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1010110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Net=101 - 10 - 47808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786835437"/>
                  </a:ext>
                </a:extLst>
              </a:tr>
              <a:tr h="370840">
                <a:tc>
                  <a:txBody>
                    <a:bodyPr/>
                    <a:lstStyle/>
                    <a:p>
                      <a:pPr algn="ctr"/>
                      <a:r>
                        <a:rPr lang="en-US" sz="1200"/>
                        <a:t>9/14/2020 4:09:05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1010118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Net=101 - 18 - 47808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271132255"/>
                  </a:ext>
                </a:extLst>
              </a:tr>
              <a:tr h="370840">
                <a:tc>
                  <a:txBody>
                    <a:bodyPr/>
                    <a:lstStyle/>
                    <a:p>
                      <a:pPr algn="ctr"/>
                      <a:r>
                        <a:rPr lang="en-US" sz="1200"/>
                        <a:t>9/14/2020 4:08:55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8206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Net=0 - 10.110.84.111 - 47808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Net=8200 - 6 - 47808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608900074"/>
                  </a:ext>
                </a:extLst>
              </a:tr>
            </a:tbl>
          </a:graphicData>
        </a:graphic>
      </p:graphicFrame>
    </p:spTree>
    <p:extLst>
      <p:ext uri="{BB962C8B-B14F-4D97-AF65-F5344CB8AC3E}">
        <p14:creationId xmlns:p14="http://schemas.microsoft.com/office/powerpoint/2010/main" val="573279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D1AA3C-E453-4FA4-96CF-D82A778453E9}"/>
              </a:ext>
            </a:extLst>
          </p:cNvPr>
          <p:cNvSpPr txBox="1"/>
          <p:nvPr/>
        </p:nvSpPr>
        <p:spPr>
          <a:xfrm>
            <a:off x="9151632" y="2315936"/>
            <a:ext cx="2421251" cy="147378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kern="1200" baseline="0" dirty="0">
                <a:solidFill>
                  <a:schemeClr val="tx2"/>
                </a:solidFill>
                <a:ea typeface="+mj-ea"/>
                <a:cs typeface="+mj-cs"/>
              </a:rPr>
              <a:t>Top Traffic Counts</a:t>
            </a:r>
          </a:p>
        </p:txBody>
      </p:sp>
      <p:sp>
        <p:nvSpPr>
          <p:cNvPr id="2" name="Footer Placeholder 1">
            <a:extLst>
              <a:ext uri="{FF2B5EF4-FFF2-40B4-BE49-F238E27FC236}">
                <a16:creationId xmlns:a16="http://schemas.microsoft.com/office/drawing/2014/main" id="{D44B51DC-0B85-4580-857D-B4E54B9ACC79}"/>
              </a:ext>
            </a:extLst>
          </p:cNvPr>
          <p:cNvSpPr>
            <a:spLocks noGrp="1"/>
          </p:cNvSpPr>
          <p:nvPr>
            <p:ph type="ftr" sz="quarter" idx="11"/>
          </p:nvPr>
        </p:nvSpPr>
        <p:spPr>
          <a:xfrm>
            <a:off x="154429" y="6398878"/>
            <a:ext cx="4497315" cy="365125"/>
          </a:xfrm>
        </p:spPr>
        <p:txBody>
          <a:bodyPr vert="horz" lIns="91440" tIns="45720" rIns="91440" bIns="45720" rtlCol="0" anchor="ctr">
            <a:normAutofit/>
          </a:bodyPr>
          <a:lstStyle/>
          <a:p>
            <a:pPr>
              <a:spcAft>
                <a:spcPts val="600"/>
              </a:spcAft>
            </a:pPr>
            <a:r>
              <a:rPr lang="en-US" b="0" kern="1200" spc="30" baseline="0" dirty="0">
                <a:solidFill>
                  <a:srgbClr val="FFFFFF"/>
                </a:solidFill>
                <a:latin typeface="+mn-lt"/>
                <a:cs typeface="Calibri Light" panose="020F0302020204030204" pitchFamily="34" charset="0"/>
              </a:rPr>
              <a:t>BACPro Expert Network Analysis</a:t>
            </a:r>
          </a:p>
        </p:txBody>
      </p:sp>
      <p:pic>
        <p:nvPicPr>
          <p:cNvPr id="13" name="Picture 12" descr="A city street at night&#10;&#10;Description automatically generated with low confidence">
            <a:extLst>
              <a:ext uri="{FF2B5EF4-FFF2-40B4-BE49-F238E27FC236}">
                <a16:creationId xmlns:a16="http://schemas.microsoft.com/office/drawing/2014/main" id="{3B5D2715-5E21-4556-8902-8C55B7FEE80B}"/>
              </a:ext>
            </a:extLst>
          </p:cNvPr>
          <p:cNvPicPr>
            <a:picLocks noChangeAspect="1"/>
          </p:cNvPicPr>
          <p:nvPr/>
        </p:nvPicPr>
        <p:blipFill>
          <a:blip r:embed="rId2"/>
          <a:stretch>
            <a:fillRect/>
          </a:stretch>
        </p:blipFill>
        <p:spPr>
          <a:xfrm>
            <a:off x="0" y="0"/>
            <a:ext cx="8959645" cy="6858000"/>
          </a:xfrm>
          <a:prstGeom prst="rect">
            <a:avLst/>
          </a:prstGeom>
        </p:spPr>
      </p:pic>
    </p:spTree>
    <p:extLst>
      <p:ext uri="{BB962C8B-B14F-4D97-AF65-F5344CB8AC3E}">
        <p14:creationId xmlns:p14="http://schemas.microsoft.com/office/powerpoint/2010/main" val="3984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456F42-2302-4397-B044-10D445E4E106}"/>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8B207478-1CBA-45C6-8888-590278FF52E2}"/>
              </a:ext>
            </a:extLst>
          </p:cNvPr>
          <p:cNvSpPr txBox="1"/>
          <p:nvPr/>
        </p:nvSpPr>
        <p:spPr>
          <a:xfrm>
            <a:off x="1016000" y="381000"/>
            <a:ext cx="2505814" cy="369332"/>
          </a:xfrm>
          <a:prstGeom prst="rect">
            <a:avLst/>
          </a:prstGeom>
          <a:noFill/>
        </p:spPr>
        <p:txBody>
          <a:bodyPr vert="horz" wrap="none" rtlCol="0">
            <a:spAutoFit/>
          </a:bodyPr>
          <a:lstStyle/>
          <a:p>
            <a:r>
              <a:rPr lang="en-US" b="1"/>
              <a:t>Properties Generating COVs</a:t>
            </a:r>
          </a:p>
        </p:txBody>
      </p:sp>
      <p:sp>
        <p:nvSpPr>
          <p:cNvPr id="4" name="TextBox 3">
            <a:extLst>
              <a:ext uri="{FF2B5EF4-FFF2-40B4-BE49-F238E27FC236}">
                <a16:creationId xmlns:a16="http://schemas.microsoft.com/office/drawing/2014/main" id="{CEAC6499-86F2-4E46-8FC6-1E634B4298E7}"/>
              </a:ext>
            </a:extLst>
          </p:cNvPr>
          <p:cNvSpPr txBox="1"/>
          <p:nvPr/>
        </p:nvSpPr>
        <p:spPr>
          <a:xfrm>
            <a:off x="3458314" y="411777"/>
            <a:ext cx="764953" cy="307777"/>
          </a:xfrm>
          <a:prstGeom prst="rect">
            <a:avLst/>
          </a:prstGeom>
          <a:noFill/>
        </p:spPr>
        <p:txBody>
          <a:bodyPr vert="horz" wrap="none" rtlCol="0">
            <a:spAutoFit/>
          </a:bodyPr>
          <a:lstStyle/>
          <a:p>
            <a:r>
              <a:rPr lang="en-US" sz="1400">
                <a:solidFill>
                  <a:srgbClr val="606060"/>
                </a:solidFill>
              </a:rPr>
              <a:t>-- Top 10</a:t>
            </a:r>
          </a:p>
        </p:txBody>
      </p:sp>
      <p:graphicFrame>
        <p:nvGraphicFramePr>
          <p:cNvPr id="5" name="Table 4">
            <a:extLst>
              <a:ext uri="{FF2B5EF4-FFF2-40B4-BE49-F238E27FC236}">
                <a16:creationId xmlns:a16="http://schemas.microsoft.com/office/drawing/2014/main" id="{5CDCCD9B-C420-4699-BAB1-5F39E5F76355}"/>
              </a:ext>
            </a:extLst>
          </p:cNvPr>
          <p:cNvGraphicFramePr>
            <a:graphicFrameLocks noGrp="1"/>
          </p:cNvGraphicFramePr>
          <p:nvPr>
            <p:extLst>
              <p:ext uri="{D42A27DB-BD31-4B8C-83A1-F6EECF244321}">
                <p14:modId xmlns:p14="http://schemas.microsoft.com/office/powerpoint/2010/main" val="864634194"/>
              </p:ext>
            </p:extLst>
          </p:nvPr>
        </p:nvGraphicFramePr>
        <p:xfrm>
          <a:off x="1016000" y="750332"/>
          <a:ext cx="10160000" cy="5418667"/>
        </p:xfrm>
        <a:graphic>
          <a:graphicData uri="http://schemas.openxmlformats.org/drawingml/2006/table">
            <a:tbl>
              <a:tblPr firstRow="1" bandRow="1">
                <a:tableStyleId>{5C22544A-7EE6-4342-B048-85BDC9FD1C3A}</a:tableStyleId>
              </a:tblPr>
              <a:tblGrid>
                <a:gridCol w="1270000">
                  <a:extLst>
                    <a:ext uri="{9D8B030D-6E8A-4147-A177-3AD203B41FA5}">
                      <a16:colId xmlns:a16="http://schemas.microsoft.com/office/drawing/2014/main" val="3695450906"/>
                    </a:ext>
                  </a:extLst>
                </a:gridCol>
                <a:gridCol w="1270000">
                  <a:extLst>
                    <a:ext uri="{9D8B030D-6E8A-4147-A177-3AD203B41FA5}">
                      <a16:colId xmlns:a16="http://schemas.microsoft.com/office/drawing/2014/main" val="3694804244"/>
                    </a:ext>
                  </a:extLst>
                </a:gridCol>
                <a:gridCol w="1270000">
                  <a:extLst>
                    <a:ext uri="{9D8B030D-6E8A-4147-A177-3AD203B41FA5}">
                      <a16:colId xmlns:a16="http://schemas.microsoft.com/office/drawing/2014/main" val="2086164045"/>
                    </a:ext>
                  </a:extLst>
                </a:gridCol>
                <a:gridCol w="1270000">
                  <a:extLst>
                    <a:ext uri="{9D8B030D-6E8A-4147-A177-3AD203B41FA5}">
                      <a16:colId xmlns:a16="http://schemas.microsoft.com/office/drawing/2014/main" val="205058543"/>
                    </a:ext>
                  </a:extLst>
                </a:gridCol>
                <a:gridCol w="1270000">
                  <a:extLst>
                    <a:ext uri="{9D8B030D-6E8A-4147-A177-3AD203B41FA5}">
                      <a16:colId xmlns:a16="http://schemas.microsoft.com/office/drawing/2014/main" val="354391573"/>
                    </a:ext>
                  </a:extLst>
                </a:gridCol>
                <a:gridCol w="1270000">
                  <a:extLst>
                    <a:ext uri="{9D8B030D-6E8A-4147-A177-3AD203B41FA5}">
                      <a16:colId xmlns:a16="http://schemas.microsoft.com/office/drawing/2014/main" val="3957592101"/>
                    </a:ext>
                  </a:extLst>
                </a:gridCol>
                <a:gridCol w="1270000">
                  <a:extLst>
                    <a:ext uri="{9D8B030D-6E8A-4147-A177-3AD203B41FA5}">
                      <a16:colId xmlns:a16="http://schemas.microsoft.com/office/drawing/2014/main" val="3194398506"/>
                    </a:ext>
                  </a:extLst>
                </a:gridCol>
                <a:gridCol w="1270000">
                  <a:extLst>
                    <a:ext uri="{9D8B030D-6E8A-4147-A177-3AD203B41FA5}">
                      <a16:colId xmlns:a16="http://schemas.microsoft.com/office/drawing/2014/main" val="156736263"/>
                    </a:ext>
                  </a:extLst>
                </a:gridCol>
              </a:tblGrid>
              <a:tr h="370840">
                <a:tc>
                  <a:txBody>
                    <a:bodyPr/>
                    <a:lstStyle/>
                    <a:p>
                      <a:pPr algn="ctr"/>
                      <a:r>
                        <a:rPr lang="en-US" sz="1200"/>
                        <a:t>Device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Src Net</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Src Addr</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 Net</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 Addr</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Object Id</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Property</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3901297752"/>
                  </a:ext>
                </a:extLst>
              </a:tr>
              <a:tr h="370840">
                <a:tc>
                  <a:txBody>
                    <a:bodyPr/>
                    <a:lstStyle/>
                    <a:p>
                      <a:pPr algn="ctr"/>
                      <a:r>
                        <a:rPr lang="en-US" sz="1200"/>
                        <a:t>710014</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11001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- 20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3320</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051676585"/>
                  </a:ext>
                </a:extLst>
              </a:tr>
              <a:tr h="370840">
                <a:tc>
                  <a:txBody>
                    <a:bodyPr/>
                    <a:lstStyle/>
                    <a:p>
                      <a:pPr algn="ctr"/>
                      <a:r>
                        <a:rPr lang="en-US" sz="1200"/>
                        <a:t>710013</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11001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3314</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571542391"/>
                  </a:ext>
                </a:extLst>
              </a:tr>
              <a:tr h="370840">
                <a:tc>
                  <a:txBody>
                    <a:bodyPr/>
                    <a:lstStyle/>
                    <a:p>
                      <a:pPr algn="ctr"/>
                      <a:r>
                        <a:rPr lang="en-US" sz="1200"/>
                        <a:t>710014</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11001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2566</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647940339"/>
                  </a:ext>
                </a:extLst>
              </a:tr>
              <a:tr h="370840">
                <a:tc>
                  <a:txBody>
                    <a:bodyPr/>
                    <a:lstStyle/>
                    <a:p>
                      <a:pPr algn="ctr"/>
                      <a:r>
                        <a:rPr lang="en-US" sz="1200"/>
                        <a:t>70104</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10.164.11.234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1802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98006361"/>
                  </a:ext>
                </a:extLst>
              </a:tr>
              <a:tr h="370840">
                <a:tc>
                  <a:txBody>
                    <a:bodyPr/>
                    <a:lstStyle/>
                    <a:p>
                      <a:pPr algn="ctr"/>
                      <a:r>
                        <a:rPr lang="en-US" sz="1200"/>
                        <a:t>70104</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10.164.11.234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1229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23811594"/>
                  </a:ext>
                </a:extLst>
              </a:tr>
              <a:tr h="370840">
                <a:tc>
                  <a:txBody>
                    <a:bodyPr/>
                    <a:lstStyle/>
                    <a:p>
                      <a:pPr algn="ctr"/>
                      <a:r>
                        <a:rPr lang="en-US" sz="1200"/>
                        <a:t>70121</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10.161.8.108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- 35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1207</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512290854"/>
                  </a:ext>
                </a:extLst>
              </a:tr>
              <a:tr h="370840">
                <a:tc>
                  <a:txBody>
                    <a:bodyPr/>
                    <a:lstStyle/>
                    <a:p>
                      <a:pPr algn="ctr"/>
                      <a:r>
                        <a:rPr lang="en-US" sz="1200"/>
                        <a:t>710011</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11001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1096</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044873104"/>
                  </a:ext>
                </a:extLst>
              </a:tr>
              <a:tr h="370840">
                <a:tc>
                  <a:txBody>
                    <a:bodyPr/>
                    <a:lstStyle/>
                    <a:p>
                      <a:pPr algn="ctr"/>
                      <a:r>
                        <a:rPr lang="en-US" sz="1200"/>
                        <a:t>710012</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11001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695617974"/>
                  </a:ext>
                </a:extLst>
              </a:tr>
              <a:tr h="370840">
                <a:tc>
                  <a:txBody>
                    <a:bodyPr/>
                    <a:lstStyle/>
                    <a:p>
                      <a:pPr algn="ctr"/>
                      <a:r>
                        <a:rPr lang="en-US" sz="1200"/>
                        <a:t>70121</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10.161.8.108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- 34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857</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509050539"/>
                  </a:ext>
                </a:extLst>
              </a:tr>
              <a:tr h="370840">
                <a:tc>
                  <a:txBody>
                    <a:bodyPr/>
                    <a:lstStyle/>
                    <a:p>
                      <a:pPr algn="ctr"/>
                      <a:r>
                        <a:rPr lang="en-US" sz="1200"/>
                        <a:t>70121</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10.161.8.108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AnalogValue - 33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present-value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669</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557616190"/>
                  </a:ext>
                </a:extLst>
              </a:tr>
            </a:tbl>
          </a:graphicData>
        </a:graphic>
      </p:graphicFrame>
    </p:spTree>
    <p:extLst>
      <p:ext uri="{BB962C8B-B14F-4D97-AF65-F5344CB8AC3E}">
        <p14:creationId xmlns:p14="http://schemas.microsoft.com/office/powerpoint/2010/main" val="283038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8101-4ED5-4D91-9EFA-B0E7C1EA6E26}"/>
              </a:ext>
            </a:extLst>
          </p:cNvPr>
          <p:cNvSpPr>
            <a:spLocks noGrp="1"/>
          </p:cNvSpPr>
          <p:nvPr>
            <p:ph type="title"/>
          </p:nvPr>
        </p:nvSpPr>
        <p:spPr>
          <a:xfrm>
            <a:off x="969264" y="2679192"/>
            <a:ext cx="4946904" cy="3273552"/>
          </a:xfrm>
        </p:spPr>
        <p:txBody>
          <a:bodyPr/>
          <a:lstStyle/>
          <a:p>
            <a:r>
              <a:rPr lang="en-US" i="0" cap="none" dirty="0">
                <a:latin typeface="+mn-lt"/>
              </a:rPr>
              <a:t>Network Analysis</a:t>
            </a:r>
          </a:p>
        </p:txBody>
      </p:sp>
      <p:pic>
        <p:nvPicPr>
          <p:cNvPr id="8" name="Picture Placeholder 7" descr="View of city buildings over the water from a track">
            <a:extLst>
              <a:ext uri="{FF2B5EF4-FFF2-40B4-BE49-F238E27FC236}">
                <a16:creationId xmlns:a16="http://schemas.microsoft.com/office/drawing/2014/main" id="{5A5996C8-9A00-4071-B24A-D1B22DDFAD6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194644" y="-32929"/>
            <a:ext cx="8997356" cy="4581079"/>
          </a:xfrm>
        </p:spPr>
      </p:pic>
      <p:pic>
        <p:nvPicPr>
          <p:cNvPr id="10" name="Picture Placeholder 9" descr="View of city buildings over the water">
            <a:extLst>
              <a:ext uri="{FF2B5EF4-FFF2-40B4-BE49-F238E27FC236}">
                <a16:creationId xmlns:a16="http://schemas.microsoft.com/office/drawing/2014/main" id="{C2C517CC-DCFE-4E86-A4E5-F5BFD7BF69FF}"/>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7243070" y="883420"/>
            <a:ext cx="4948931" cy="5974580"/>
          </a:xfrm>
        </p:spPr>
      </p:pic>
      <p:pic>
        <p:nvPicPr>
          <p:cNvPr id="12" name="Picture Placeholder 11" descr="A picture containing glass buildings with reflection">
            <a:extLst>
              <a:ext uri="{FF2B5EF4-FFF2-40B4-BE49-F238E27FC236}">
                <a16:creationId xmlns:a16="http://schemas.microsoft.com/office/drawing/2014/main" id="{90D6ECDF-A0E4-4308-967E-8BAC3E85A4B7}"/>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4234997" y="4574265"/>
            <a:ext cx="5074516" cy="2298983"/>
          </a:xfrm>
        </p:spPr>
      </p:pic>
      <p:sp>
        <p:nvSpPr>
          <p:cNvPr id="6" name="Footer Placeholder 38">
            <a:extLst>
              <a:ext uri="{FF2B5EF4-FFF2-40B4-BE49-F238E27FC236}">
                <a16:creationId xmlns:a16="http://schemas.microsoft.com/office/drawing/2014/main" id="{CF71B525-BB2C-4754-B526-6369D7881616}"/>
              </a:ext>
            </a:extLst>
          </p:cNvPr>
          <p:cNvSpPr txBox="1">
            <a:spLocks/>
          </p:cNvSpPr>
          <p:nvPr/>
        </p:nvSpPr>
        <p:spPr>
          <a:xfrm>
            <a:off x="147085" y="6390238"/>
            <a:ext cx="44973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cs typeface="Calibri Light" panose="020F0302020204030204" pitchFamily="34" charset="0"/>
              </a:rPr>
              <a:t>BACPro Expert Network Analysis</a:t>
            </a:r>
          </a:p>
        </p:txBody>
      </p:sp>
    </p:spTree>
    <p:extLst>
      <p:ext uri="{BB962C8B-B14F-4D97-AF65-F5344CB8AC3E}">
        <p14:creationId xmlns:p14="http://schemas.microsoft.com/office/powerpoint/2010/main" val="3871568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6F6DAD-9649-445E-9742-960F9150A6DF}"/>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7FFC6D4D-6880-4A53-A601-3D9426BAB7F8}"/>
              </a:ext>
            </a:extLst>
          </p:cNvPr>
          <p:cNvSpPr txBox="1"/>
          <p:nvPr/>
        </p:nvSpPr>
        <p:spPr>
          <a:xfrm>
            <a:off x="1016000" y="381000"/>
            <a:ext cx="2390398" cy="369332"/>
          </a:xfrm>
          <a:prstGeom prst="rect">
            <a:avLst/>
          </a:prstGeom>
          <a:noFill/>
        </p:spPr>
        <p:txBody>
          <a:bodyPr vert="horz" wrap="none" rtlCol="0">
            <a:spAutoFit/>
          </a:bodyPr>
          <a:lstStyle/>
          <a:p>
            <a:r>
              <a:rPr lang="en-US" b="1"/>
              <a:t>Objects Generating Events</a:t>
            </a:r>
          </a:p>
        </p:txBody>
      </p:sp>
      <p:sp>
        <p:nvSpPr>
          <p:cNvPr id="4" name="TextBox 3">
            <a:extLst>
              <a:ext uri="{FF2B5EF4-FFF2-40B4-BE49-F238E27FC236}">
                <a16:creationId xmlns:a16="http://schemas.microsoft.com/office/drawing/2014/main" id="{57DF4118-67E0-4E99-9B8F-D434522327FA}"/>
              </a:ext>
            </a:extLst>
          </p:cNvPr>
          <p:cNvSpPr txBox="1"/>
          <p:nvPr/>
        </p:nvSpPr>
        <p:spPr>
          <a:xfrm>
            <a:off x="3342898" y="411777"/>
            <a:ext cx="764953" cy="307777"/>
          </a:xfrm>
          <a:prstGeom prst="rect">
            <a:avLst/>
          </a:prstGeom>
          <a:noFill/>
        </p:spPr>
        <p:txBody>
          <a:bodyPr vert="horz" wrap="none" rtlCol="0">
            <a:spAutoFit/>
          </a:bodyPr>
          <a:lstStyle/>
          <a:p>
            <a:r>
              <a:rPr lang="en-US" sz="1400">
                <a:solidFill>
                  <a:srgbClr val="606060"/>
                </a:solidFill>
              </a:rPr>
              <a:t>-- Top 10</a:t>
            </a:r>
          </a:p>
        </p:txBody>
      </p:sp>
      <p:graphicFrame>
        <p:nvGraphicFramePr>
          <p:cNvPr id="5" name="Table 4">
            <a:extLst>
              <a:ext uri="{FF2B5EF4-FFF2-40B4-BE49-F238E27FC236}">
                <a16:creationId xmlns:a16="http://schemas.microsoft.com/office/drawing/2014/main" id="{363752BB-7FEB-4DB6-97FE-7B74F1504388}"/>
              </a:ext>
            </a:extLst>
          </p:cNvPr>
          <p:cNvGraphicFramePr>
            <a:graphicFrameLocks noGrp="1"/>
          </p:cNvGraphicFramePr>
          <p:nvPr>
            <p:extLst>
              <p:ext uri="{D42A27DB-BD31-4B8C-83A1-F6EECF244321}">
                <p14:modId xmlns:p14="http://schemas.microsoft.com/office/powerpoint/2010/main" val="1521316485"/>
              </p:ext>
            </p:extLst>
          </p:nvPr>
        </p:nvGraphicFramePr>
        <p:xfrm>
          <a:off x="1016000" y="750332"/>
          <a:ext cx="10160000" cy="5418667"/>
        </p:xfrm>
        <a:graphic>
          <a:graphicData uri="http://schemas.openxmlformats.org/drawingml/2006/table">
            <a:tbl>
              <a:tblPr firstRow="1" bandRow="1">
                <a:tableStyleId>{5C22544A-7EE6-4342-B048-85BDC9FD1C3A}</a:tableStyleId>
              </a:tblPr>
              <a:tblGrid>
                <a:gridCol w="1451429">
                  <a:extLst>
                    <a:ext uri="{9D8B030D-6E8A-4147-A177-3AD203B41FA5}">
                      <a16:colId xmlns:a16="http://schemas.microsoft.com/office/drawing/2014/main" val="182925486"/>
                    </a:ext>
                  </a:extLst>
                </a:gridCol>
                <a:gridCol w="1451429">
                  <a:extLst>
                    <a:ext uri="{9D8B030D-6E8A-4147-A177-3AD203B41FA5}">
                      <a16:colId xmlns:a16="http://schemas.microsoft.com/office/drawing/2014/main" val="2241683486"/>
                    </a:ext>
                  </a:extLst>
                </a:gridCol>
                <a:gridCol w="1451429">
                  <a:extLst>
                    <a:ext uri="{9D8B030D-6E8A-4147-A177-3AD203B41FA5}">
                      <a16:colId xmlns:a16="http://schemas.microsoft.com/office/drawing/2014/main" val="3892402861"/>
                    </a:ext>
                  </a:extLst>
                </a:gridCol>
                <a:gridCol w="1451429">
                  <a:extLst>
                    <a:ext uri="{9D8B030D-6E8A-4147-A177-3AD203B41FA5}">
                      <a16:colId xmlns:a16="http://schemas.microsoft.com/office/drawing/2014/main" val="1454122138"/>
                    </a:ext>
                  </a:extLst>
                </a:gridCol>
                <a:gridCol w="1451429">
                  <a:extLst>
                    <a:ext uri="{9D8B030D-6E8A-4147-A177-3AD203B41FA5}">
                      <a16:colId xmlns:a16="http://schemas.microsoft.com/office/drawing/2014/main" val="1079094415"/>
                    </a:ext>
                  </a:extLst>
                </a:gridCol>
                <a:gridCol w="1451429">
                  <a:extLst>
                    <a:ext uri="{9D8B030D-6E8A-4147-A177-3AD203B41FA5}">
                      <a16:colId xmlns:a16="http://schemas.microsoft.com/office/drawing/2014/main" val="2149063730"/>
                    </a:ext>
                  </a:extLst>
                </a:gridCol>
                <a:gridCol w="1451429">
                  <a:extLst>
                    <a:ext uri="{9D8B030D-6E8A-4147-A177-3AD203B41FA5}">
                      <a16:colId xmlns:a16="http://schemas.microsoft.com/office/drawing/2014/main" val="1625427981"/>
                    </a:ext>
                  </a:extLst>
                </a:gridCol>
              </a:tblGrid>
              <a:tr h="370840">
                <a:tc>
                  <a:txBody>
                    <a:bodyPr/>
                    <a:lstStyle/>
                    <a:p>
                      <a:pPr algn="ctr"/>
                      <a:r>
                        <a:rPr lang="en-US" sz="1200"/>
                        <a:t>Device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Src Net</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Src Addr</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 Net</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Dest Addr</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Object Id</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Count</a:t>
                      </a:r>
                    </a:p>
                  </a:txBody>
                  <a:tcPr anchor="ctr">
                    <a:lnL w="12700" cmpd="sng">
                      <a:solidFill>
                        <a:srgbClr val="FFFFFF"/>
                      </a:solidFill>
                      <a:prstDash val="solid"/>
                    </a:lnL>
                  </a:tcPr>
                </a:tc>
                <a:extLst>
                  <a:ext uri="{0D108BD9-81ED-4DB2-BD59-A6C34878D82A}">
                    <a16:rowId xmlns:a16="http://schemas.microsoft.com/office/drawing/2014/main" val="1819801708"/>
                  </a:ext>
                </a:extLst>
              </a:tr>
              <a:tr h="370840">
                <a:tc>
                  <a:txBody>
                    <a:bodyPr/>
                    <a:lstStyle/>
                    <a:p>
                      <a:pPr algn="ctr"/>
                      <a:r>
                        <a:rPr lang="en-US" sz="1200"/>
                        <a:t>30419</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30400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EventEnrollment - 4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234</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611193011"/>
                  </a:ext>
                </a:extLst>
              </a:tr>
              <a:tr h="370840">
                <a:tc>
                  <a:txBody>
                    <a:bodyPr/>
                    <a:lstStyle/>
                    <a:p>
                      <a:pPr algn="ctr"/>
                      <a:r>
                        <a:rPr lang="en-US" sz="1200"/>
                        <a:t>4194282</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10.167.6.27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- 10155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904373260"/>
                  </a:ext>
                </a:extLst>
              </a:tr>
              <a:tr h="370840">
                <a:tc>
                  <a:txBody>
                    <a:bodyPr/>
                    <a:lstStyle/>
                    <a:p>
                      <a:pPr algn="ctr"/>
                      <a:r>
                        <a:rPr lang="en-US" sz="1200"/>
                        <a:t>30419</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30400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EventEnrollment - 0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178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704624618"/>
                  </a:ext>
                </a:extLst>
              </a:tr>
              <a:tr h="370840">
                <a:tc>
                  <a:txBody>
                    <a:bodyPr/>
                    <a:lstStyle/>
                    <a:p>
                      <a:pPr algn="ctr"/>
                      <a:r>
                        <a:rPr lang="en-US" sz="1200"/>
                        <a:t>70309</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10.160.25.37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TrendLog - 469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152</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963361806"/>
                  </a:ext>
                </a:extLst>
              </a:tr>
              <a:tr h="370840">
                <a:tc>
                  <a:txBody>
                    <a:bodyPr/>
                    <a:lstStyle/>
                    <a:p>
                      <a:pPr algn="ctr"/>
                      <a:r>
                        <a:rPr lang="en-US" sz="1200"/>
                        <a:t>70309</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10.160.25.37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BinaryValue - 2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23</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543685969"/>
                  </a:ext>
                </a:extLst>
              </a:tr>
              <a:tr h="370840">
                <a:tc>
                  <a:txBody>
                    <a:bodyPr/>
                    <a:lstStyle/>
                    <a:p>
                      <a:pPr algn="ctr"/>
                      <a:r>
                        <a:rPr lang="en-US" sz="1200"/>
                        <a:t>101218</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10.160.27.98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EventLog - 0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17</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173155343"/>
                  </a:ext>
                </a:extLst>
              </a:tr>
              <a:tr h="370840">
                <a:tc>
                  <a:txBody>
                    <a:bodyPr/>
                    <a:lstStyle/>
                    <a:p>
                      <a:pPr algn="ctr"/>
                      <a:r>
                        <a:rPr lang="en-US" sz="1200"/>
                        <a:t>70122</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10.161.8.106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AnalogInput - 15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8</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484670026"/>
                  </a:ext>
                </a:extLst>
              </a:tr>
              <a:tr h="370840">
                <a:tc>
                  <a:txBody>
                    <a:bodyPr/>
                    <a:lstStyle/>
                    <a:p>
                      <a:pPr algn="ctr"/>
                      <a:r>
                        <a:rPr lang="en-US" sz="1200"/>
                        <a:t>1010245</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45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10.110.84.111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EventEnrollment - 2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6</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944695885"/>
                  </a:ext>
                </a:extLst>
              </a:tr>
            </a:tbl>
          </a:graphicData>
        </a:graphic>
      </p:graphicFrame>
    </p:spTree>
    <p:extLst>
      <p:ext uri="{BB962C8B-B14F-4D97-AF65-F5344CB8AC3E}">
        <p14:creationId xmlns:p14="http://schemas.microsoft.com/office/powerpoint/2010/main" val="2536032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CD2A-2EC1-4055-AE20-4A35A1794F1C}"/>
              </a:ext>
            </a:extLst>
          </p:cNvPr>
          <p:cNvSpPr>
            <a:spLocks noGrp="1"/>
          </p:cNvSpPr>
          <p:nvPr>
            <p:ph type="title"/>
          </p:nvPr>
        </p:nvSpPr>
        <p:spPr>
          <a:xfrm>
            <a:off x="975520" y="408762"/>
            <a:ext cx="10454480" cy="1325563"/>
          </a:xfrm>
        </p:spPr>
        <p:txBody>
          <a:bodyPr>
            <a:normAutofit/>
          </a:bodyPr>
          <a:lstStyle/>
          <a:p>
            <a:r>
              <a:rPr lang="en-US" sz="3600" i="0" cap="none" dirty="0">
                <a:latin typeface="+mn-lt"/>
              </a:rPr>
              <a:t>Prioritized Summary</a:t>
            </a:r>
          </a:p>
        </p:txBody>
      </p:sp>
      <p:grpSp>
        <p:nvGrpSpPr>
          <p:cNvPr id="4" name="Group 3">
            <a:extLst>
              <a:ext uri="{FF2B5EF4-FFF2-40B4-BE49-F238E27FC236}">
                <a16:creationId xmlns:a16="http://schemas.microsoft.com/office/drawing/2014/main" id="{9B45069B-BCF8-4084-A3CF-88AB3D9D9E13}"/>
              </a:ext>
            </a:extLst>
          </p:cNvPr>
          <p:cNvGrpSpPr/>
          <p:nvPr/>
        </p:nvGrpSpPr>
        <p:grpSpPr>
          <a:xfrm>
            <a:off x="975520" y="1887584"/>
            <a:ext cx="5157786" cy="3682284"/>
            <a:chOff x="839788" y="2559388"/>
            <a:chExt cx="5157786" cy="3682284"/>
          </a:xfrm>
        </p:grpSpPr>
        <p:sp>
          <p:nvSpPr>
            <p:cNvPr id="7" name="Freeform: Shape 6">
              <a:extLst>
                <a:ext uri="{FF2B5EF4-FFF2-40B4-BE49-F238E27FC236}">
                  <a16:creationId xmlns:a16="http://schemas.microsoft.com/office/drawing/2014/main" id="{8E67E2B1-A472-40B1-8C39-55B17F58344B}"/>
                </a:ext>
              </a:extLst>
            </p:cNvPr>
            <p:cNvSpPr/>
            <p:nvPr/>
          </p:nvSpPr>
          <p:spPr>
            <a:xfrm>
              <a:off x="1871345" y="2559388"/>
              <a:ext cx="4126229" cy="1180219"/>
            </a:xfrm>
            <a:custGeom>
              <a:avLst/>
              <a:gdLst>
                <a:gd name="connsiteX0" fmla="*/ 0 w 4126229"/>
                <a:gd name="connsiteY0" fmla="*/ 0 h 1180219"/>
                <a:gd name="connsiteX1" fmla="*/ 4126229 w 4126229"/>
                <a:gd name="connsiteY1" fmla="*/ 0 h 1180219"/>
                <a:gd name="connsiteX2" fmla="*/ 4126229 w 4126229"/>
                <a:gd name="connsiteY2" fmla="*/ 1180219 h 1180219"/>
                <a:gd name="connsiteX3" fmla="*/ 0 w 4126229"/>
                <a:gd name="connsiteY3" fmla="*/ 1180219 h 1180219"/>
                <a:gd name="connsiteX4" fmla="*/ 0 w 4126229"/>
                <a:gd name="connsiteY4" fmla="*/ 0 h 118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229" h="1180219">
                  <a:moveTo>
                    <a:pt x="0" y="0"/>
                  </a:moveTo>
                  <a:lnTo>
                    <a:pt x="4126229" y="0"/>
                  </a:lnTo>
                  <a:lnTo>
                    <a:pt x="4126229" y="1180219"/>
                  </a:lnTo>
                  <a:lnTo>
                    <a:pt x="0" y="118021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60" tIns="299776" rIns="80060" bIns="299776" numCol="1" spcCol="1270" anchor="ctr" anchorCtr="0">
              <a:noAutofit/>
            </a:bodyPr>
            <a:lstStyle/>
            <a:p>
              <a:pPr marL="0" lvl="0" indent="0" algn="l" defTabSz="889000">
                <a:lnSpc>
                  <a:spcPct val="90000"/>
                </a:lnSpc>
                <a:spcBef>
                  <a:spcPct val="0"/>
                </a:spcBef>
                <a:spcAft>
                  <a:spcPct val="35000"/>
                </a:spcAft>
                <a:buNone/>
              </a:pPr>
              <a:r>
                <a:rPr lang="en-US" sz="2000" kern="1200" dirty="0"/>
                <a:t>1 - Resolve Critical Anomalies </a:t>
              </a:r>
            </a:p>
          </p:txBody>
        </p:sp>
        <p:sp>
          <p:nvSpPr>
            <p:cNvPr id="9" name="Freeform: Shape 8">
              <a:extLst>
                <a:ext uri="{FF2B5EF4-FFF2-40B4-BE49-F238E27FC236}">
                  <a16:creationId xmlns:a16="http://schemas.microsoft.com/office/drawing/2014/main" id="{EFF9D72C-76B9-4B13-844E-769689EB362E}"/>
                </a:ext>
              </a:extLst>
            </p:cNvPr>
            <p:cNvSpPr/>
            <p:nvPr/>
          </p:nvSpPr>
          <p:spPr>
            <a:xfrm>
              <a:off x="839788" y="2559388"/>
              <a:ext cx="1031557" cy="1180219"/>
            </a:xfrm>
            <a:custGeom>
              <a:avLst/>
              <a:gdLst>
                <a:gd name="connsiteX0" fmla="*/ 0 w 1031557"/>
                <a:gd name="connsiteY0" fmla="*/ 0 h 1180219"/>
                <a:gd name="connsiteX1" fmla="*/ 1031557 w 1031557"/>
                <a:gd name="connsiteY1" fmla="*/ 0 h 1180219"/>
                <a:gd name="connsiteX2" fmla="*/ 1031557 w 1031557"/>
                <a:gd name="connsiteY2" fmla="*/ 1180219 h 1180219"/>
                <a:gd name="connsiteX3" fmla="*/ 0 w 1031557"/>
                <a:gd name="connsiteY3" fmla="*/ 1180219 h 1180219"/>
                <a:gd name="connsiteX4" fmla="*/ 0 w 1031557"/>
                <a:gd name="connsiteY4" fmla="*/ 0 h 118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57" h="1180219">
                  <a:moveTo>
                    <a:pt x="0" y="0"/>
                  </a:moveTo>
                  <a:lnTo>
                    <a:pt x="1031557" y="0"/>
                  </a:lnTo>
                  <a:lnTo>
                    <a:pt x="1031557" y="1180219"/>
                  </a:lnTo>
                  <a:lnTo>
                    <a:pt x="0" y="1180219"/>
                  </a:lnTo>
                  <a:lnTo>
                    <a:pt x="0" y="0"/>
                  </a:lnTo>
                  <a:close/>
                </a:path>
              </a:pathLst>
            </a:cu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587" tIns="116579" rIns="54587" bIns="116579"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Critical</a:t>
              </a:r>
            </a:p>
          </p:txBody>
        </p:sp>
        <p:sp>
          <p:nvSpPr>
            <p:cNvPr id="10" name="Freeform: Shape 9">
              <a:extLst>
                <a:ext uri="{FF2B5EF4-FFF2-40B4-BE49-F238E27FC236}">
                  <a16:creationId xmlns:a16="http://schemas.microsoft.com/office/drawing/2014/main" id="{E718F228-6E2B-4E65-8037-3F0B10E82D48}"/>
                </a:ext>
              </a:extLst>
            </p:cNvPr>
            <p:cNvSpPr/>
            <p:nvPr/>
          </p:nvSpPr>
          <p:spPr>
            <a:xfrm>
              <a:off x="1871345" y="3810421"/>
              <a:ext cx="4126229" cy="1180219"/>
            </a:xfrm>
            <a:custGeom>
              <a:avLst/>
              <a:gdLst>
                <a:gd name="connsiteX0" fmla="*/ 0 w 4126229"/>
                <a:gd name="connsiteY0" fmla="*/ 0 h 1180219"/>
                <a:gd name="connsiteX1" fmla="*/ 4126229 w 4126229"/>
                <a:gd name="connsiteY1" fmla="*/ 0 h 1180219"/>
                <a:gd name="connsiteX2" fmla="*/ 4126229 w 4126229"/>
                <a:gd name="connsiteY2" fmla="*/ 1180219 h 1180219"/>
                <a:gd name="connsiteX3" fmla="*/ 0 w 4126229"/>
                <a:gd name="connsiteY3" fmla="*/ 1180219 h 1180219"/>
                <a:gd name="connsiteX4" fmla="*/ 0 w 4126229"/>
                <a:gd name="connsiteY4" fmla="*/ 0 h 118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229" h="1180219">
                  <a:moveTo>
                    <a:pt x="0" y="0"/>
                  </a:moveTo>
                  <a:lnTo>
                    <a:pt x="4126229" y="0"/>
                  </a:lnTo>
                  <a:lnTo>
                    <a:pt x="4126229" y="1180219"/>
                  </a:lnTo>
                  <a:lnTo>
                    <a:pt x="0" y="118021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60" tIns="299776" rIns="80060" bIns="299776" numCol="1" spcCol="1270" anchor="ctr" anchorCtr="0">
              <a:noAutofit/>
            </a:bodyPr>
            <a:lstStyle/>
            <a:p>
              <a:pPr marL="0" lvl="0" indent="0" algn="l" defTabSz="889000">
                <a:lnSpc>
                  <a:spcPct val="90000"/>
                </a:lnSpc>
                <a:spcBef>
                  <a:spcPct val="0"/>
                </a:spcBef>
                <a:spcAft>
                  <a:spcPct val="35000"/>
                </a:spcAft>
                <a:buNone/>
              </a:pPr>
              <a:r>
                <a:rPr lang="en-US" sz="2000" kern="1200" dirty="0"/>
                <a:t>2 - Resolve High Anomalies</a:t>
              </a:r>
            </a:p>
          </p:txBody>
        </p:sp>
        <p:sp>
          <p:nvSpPr>
            <p:cNvPr id="11" name="Freeform: Shape 10">
              <a:extLst>
                <a:ext uri="{FF2B5EF4-FFF2-40B4-BE49-F238E27FC236}">
                  <a16:creationId xmlns:a16="http://schemas.microsoft.com/office/drawing/2014/main" id="{178E4D48-F8FA-4C18-ABF3-47152AA026A9}"/>
                </a:ext>
              </a:extLst>
            </p:cNvPr>
            <p:cNvSpPr/>
            <p:nvPr/>
          </p:nvSpPr>
          <p:spPr>
            <a:xfrm>
              <a:off x="839788" y="3810421"/>
              <a:ext cx="1031557" cy="1180219"/>
            </a:xfrm>
            <a:custGeom>
              <a:avLst/>
              <a:gdLst>
                <a:gd name="connsiteX0" fmla="*/ 0 w 1031557"/>
                <a:gd name="connsiteY0" fmla="*/ 0 h 1180219"/>
                <a:gd name="connsiteX1" fmla="*/ 1031557 w 1031557"/>
                <a:gd name="connsiteY1" fmla="*/ 0 h 1180219"/>
                <a:gd name="connsiteX2" fmla="*/ 1031557 w 1031557"/>
                <a:gd name="connsiteY2" fmla="*/ 1180219 h 1180219"/>
                <a:gd name="connsiteX3" fmla="*/ 0 w 1031557"/>
                <a:gd name="connsiteY3" fmla="*/ 1180219 h 1180219"/>
                <a:gd name="connsiteX4" fmla="*/ 0 w 1031557"/>
                <a:gd name="connsiteY4" fmla="*/ 0 h 118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57" h="1180219">
                  <a:moveTo>
                    <a:pt x="0" y="0"/>
                  </a:moveTo>
                  <a:lnTo>
                    <a:pt x="1031557" y="0"/>
                  </a:lnTo>
                  <a:lnTo>
                    <a:pt x="1031557" y="1180219"/>
                  </a:lnTo>
                  <a:lnTo>
                    <a:pt x="0" y="1180219"/>
                  </a:lnTo>
                  <a:lnTo>
                    <a:pt x="0" y="0"/>
                  </a:lnTo>
                  <a:close/>
                </a:path>
              </a:pathLst>
            </a:custGeom>
            <a:solidFill>
              <a:srgbClr val="FFC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587" tIns="116579" rIns="54587" bIns="116579"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High</a:t>
              </a:r>
            </a:p>
          </p:txBody>
        </p:sp>
        <p:sp>
          <p:nvSpPr>
            <p:cNvPr id="12" name="Freeform: Shape 11">
              <a:extLst>
                <a:ext uri="{FF2B5EF4-FFF2-40B4-BE49-F238E27FC236}">
                  <a16:creationId xmlns:a16="http://schemas.microsoft.com/office/drawing/2014/main" id="{663A5EAE-EC76-47D7-87C9-DEDA3F5D11D9}"/>
                </a:ext>
              </a:extLst>
            </p:cNvPr>
            <p:cNvSpPr/>
            <p:nvPr/>
          </p:nvSpPr>
          <p:spPr>
            <a:xfrm>
              <a:off x="1871345" y="5061453"/>
              <a:ext cx="4126229" cy="1180219"/>
            </a:xfrm>
            <a:custGeom>
              <a:avLst/>
              <a:gdLst>
                <a:gd name="connsiteX0" fmla="*/ 0 w 4126229"/>
                <a:gd name="connsiteY0" fmla="*/ 0 h 1180219"/>
                <a:gd name="connsiteX1" fmla="*/ 4126229 w 4126229"/>
                <a:gd name="connsiteY1" fmla="*/ 0 h 1180219"/>
                <a:gd name="connsiteX2" fmla="*/ 4126229 w 4126229"/>
                <a:gd name="connsiteY2" fmla="*/ 1180219 h 1180219"/>
                <a:gd name="connsiteX3" fmla="*/ 0 w 4126229"/>
                <a:gd name="connsiteY3" fmla="*/ 1180219 h 1180219"/>
                <a:gd name="connsiteX4" fmla="*/ 0 w 4126229"/>
                <a:gd name="connsiteY4" fmla="*/ 0 h 118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229" h="1180219">
                  <a:moveTo>
                    <a:pt x="0" y="0"/>
                  </a:moveTo>
                  <a:lnTo>
                    <a:pt x="4126229" y="0"/>
                  </a:lnTo>
                  <a:lnTo>
                    <a:pt x="4126229" y="1180219"/>
                  </a:lnTo>
                  <a:lnTo>
                    <a:pt x="0" y="118021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60" tIns="299776" rIns="80060" bIns="299776" numCol="1" spcCol="1270" anchor="ctr" anchorCtr="0">
              <a:noAutofit/>
            </a:bodyPr>
            <a:lstStyle/>
            <a:p>
              <a:pPr marL="0" lvl="0" indent="0" algn="l" defTabSz="889000">
                <a:lnSpc>
                  <a:spcPct val="90000"/>
                </a:lnSpc>
                <a:spcBef>
                  <a:spcPct val="0"/>
                </a:spcBef>
                <a:spcAft>
                  <a:spcPct val="35000"/>
                </a:spcAft>
                <a:buNone/>
              </a:pPr>
              <a:r>
                <a:rPr lang="en-US" sz="2000" kern="1200" dirty="0"/>
                <a:t>3 - Resolve Medium Anomalies</a:t>
              </a:r>
            </a:p>
          </p:txBody>
        </p:sp>
        <p:sp>
          <p:nvSpPr>
            <p:cNvPr id="13" name="Freeform: Shape 12">
              <a:extLst>
                <a:ext uri="{FF2B5EF4-FFF2-40B4-BE49-F238E27FC236}">
                  <a16:creationId xmlns:a16="http://schemas.microsoft.com/office/drawing/2014/main" id="{837B0B29-3E8B-404C-A55E-37C107F0AEF5}"/>
                </a:ext>
              </a:extLst>
            </p:cNvPr>
            <p:cNvSpPr/>
            <p:nvPr/>
          </p:nvSpPr>
          <p:spPr>
            <a:xfrm>
              <a:off x="839788" y="5061453"/>
              <a:ext cx="1031557" cy="1180219"/>
            </a:xfrm>
            <a:custGeom>
              <a:avLst/>
              <a:gdLst>
                <a:gd name="connsiteX0" fmla="*/ 0 w 1031557"/>
                <a:gd name="connsiteY0" fmla="*/ 0 h 1180219"/>
                <a:gd name="connsiteX1" fmla="*/ 1031557 w 1031557"/>
                <a:gd name="connsiteY1" fmla="*/ 0 h 1180219"/>
                <a:gd name="connsiteX2" fmla="*/ 1031557 w 1031557"/>
                <a:gd name="connsiteY2" fmla="*/ 1180219 h 1180219"/>
                <a:gd name="connsiteX3" fmla="*/ 0 w 1031557"/>
                <a:gd name="connsiteY3" fmla="*/ 1180219 h 1180219"/>
                <a:gd name="connsiteX4" fmla="*/ 0 w 1031557"/>
                <a:gd name="connsiteY4" fmla="*/ 0 h 118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57" h="1180219">
                  <a:moveTo>
                    <a:pt x="0" y="0"/>
                  </a:moveTo>
                  <a:lnTo>
                    <a:pt x="1031557" y="0"/>
                  </a:lnTo>
                  <a:lnTo>
                    <a:pt x="1031557" y="1180219"/>
                  </a:lnTo>
                  <a:lnTo>
                    <a:pt x="0" y="1180219"/>
                  </a:lnTo>
                  <a:lnTo>
                    <a:pt x="0" y="0"/>
                  </a:lnTo>
                  <a:close/>
                </a:path>
              </a:pathLst>
            </a:custGeom>
            <a:solidFill>
              <a:srgbClr val="FFFF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587" tIns="116579" rIns="54587" bIns="116579"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Med</a:t>
              </a:r>
            </a:p>
          </p:txBody>
        </p:sp>
      </p:grpSp>
      <p:sp>
        <p:nvSpPr>
          <p:cNvPr id="8" name="Footer Placeholder 7">
            <a:extLst>
              <a:ext uri="{FF2B5EF4-FFF2-40B4-BE49-F238E27FC236}">
                <a16:creationId xmlns:a16="http://schemas.microsoft.com/office/drawing/2014/main" id="{1CB6C385-03DD-40B8-8F1B-4E62C60C85AA}"/>
              </a:ext>
            </a:extLst>
          </p:cNvPr>
          <p:cNvSpPr>
            <a:spLocks noGrp="1"/>
          </p:cNvSpPr>
          <p:nvPr>
            <p:ph type="ftr" sz="quarter" idx="11"/>
          </p:nvPr>
        </p:nvSpPr>
        <p:spPr>
          <a:xfrm>
            <a:off x="154429" y="6398878"/>
            <a:ext cx="4497315" cy="365125"/>
          </a:xfrm>
        </p:spPr>
        <p:txBody>
          <a:bodyPr/>
          <a:lstStyle/>
          <a:p>
            <a:r>
              <a:rPr lang="en-US" b="0" dirty="0">
                <a:latin typeface="+mn-lt"/>
              </a:rPr>
              <a:t>BACPro Expert Network Analysis</a:t>
            </a:r>
          </a:p>
        </p:txBody>
      </p:sp>
    </p:spTree>
    <p:extLst>
      <p:ext uri="{BB962C8B-B14F-4D97-AF65-F5344CB8AC3E}">
        <p14:creationId xmlns:p14="http://schemas.microsoft.com/office/powerpoint/2010/main" val="742158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E736-254A-4657-A88B-DE71C47DA880}"/>
              </a:ext>
            </a:extLst>
          </p:cNvPr>
          <p:cNvSpPr>
            <a:spLocks noGrp="1"/>
          </p:cNvSpPr>
          <p:nvPr>
            <p:ph type="title"/>
          </p:nvPr>
        </p:nvSpPr>
        <p:spPr>
          <a:xfrm>
            <a:off x="839788" y="365125"/>
            <a:ext cx="10515600" cy="1325563"/>
          </a:xfrm>
        </p:spPr>
        <p:txBody>
          <a:bodyPr>
            <a:normAutofit/>
          </a:bodyPr>
          <a:lstStyle/>
          <a:p>
            <a:r>
              <a:rPr lang="en-US" sz="3600" i="0" cap="none" dirty="0">
                <a:latin typeface="+mn-lt"/>
              </a:rPr>
              <a:t>Network Anomaly Summary</a:t>
            </a:r>
          </a:p>
        </p:txBody>
      </p:sp>
      <p:sp>
        <p:nvSpPr>
          <p:cNvPr id="3" name="Text Placeholder 2">
            <a:extLst>
              <a:ext uri="{FF2B5EF4-FFF2-40B4-BE49-F238E27FC236}">
                <a16:creationId xmlns:a16="http://schemas.microsoft.com/office/drawing/2014/main" id="{DFAB32D2-0B50-4101-875F-A81D7538524C}"/>
              </a:ext>
            </a:extLst>
          </p:cNvPr>
          <p:cNvSpPr>
            <a:spLocks noGrp="1"/>
          </p:cNvSpPr>
          <p:nvPr>
            <p:ph type="body" idx="1"/>
          </p:nvPr>
        </p:nvSpPr>
        <p:spPr>
          <a:xfrm>
            <a:off x="839788" y="1734325"/>
            <a:ext cx="3200400" cy="823912"/>
          </a:xfrm>
        </p:spPr>
        <p:txBody>
          <a:bodyPr/>
          <a:lstStyle/>
          <a:p>
            <a:r>
              <a:rPr lang="en-US" sz="2000" cap="none" dirty="0"/>
              <a:t>Critical Anomaly Summary</a:t>
            </a:r>
            <a:r>
              <a:rPr lang="en-US" dirty="0"/>
              <a:t>	</a:t>
            </a:r>
          </a:p>
        </p:txBody>
      </p:sp>
      <p:sp>
        <p:nvSpPr>
          <p:cNvPr id="4" name="Content Placeholder 3">
            <a:extLst>
              <a:ext uri="{FF2B5EF4-FFF2-40B4-BE49-F238E27FC236}">
                <a16:creationId xmlns:a16="http://schemas.microsoft.com/office/drawing/2014/main" id="{EA1C3B4B-27E0-48C6-BD24-1444DD46ED0A}"/>
              </a:ext>
            </a:extLst>
          </p:cNvPr>
          <p:cNvSpPr>
            <a:spLocks noGrp="1"/>
          </p:cNvSpPr>
          <p:nvPr>
            <p:ph sz="half" idx="2"/>
          </p:nvPr>
        </p:nvSpPr>
        <p:spPr>
          <a:xfrm>
            <a:off x="839788" y="2558237"/>
            <a:ext cx="3200400" cy="3684588"/>
          </a:xfrm>
        </p:spPr>
        <p:txBody>
          <a:bodyPr>
            <a:normAutofit/>
          </a:bodyPr>
          <a:lstStyle/>
          <a:p>
            <a:pPr lvl="0"/>
            <a:r>
              <a:rPr lang="en-US" dirty="0"/>
              <a:t>Issue 1 Resolved by..</a:t>
            </a:r>
          </a:p>
          <a:p>
            <a:pPr lvl="0"/>
            <a:r>
              <a:rPr lang="en-US" dirty="0"/>
              <a:t>Issue 2 Resolved by..</a:t>
            </a:r>
          </a:p>
          <a:p>
            <a:r>
              <a:rPr lang="en-US" dirty="0"/>
              <a:t>Issue 3 Resolved by..</a:t>
            </a:r>
          </a:p>
          <a:p>
            <a:r>
              <a:rPr lang="en-US" dirty="0"/>
              <a:t>Issue 4 Resolved by..</a:t>
            </a:r>
          </a:p>
          <a:p>
            <a:r>
              <a:rPr lang="en-US" dirty="0"/>
              <a:t>Issue 5 Resolved by..</a:t>
            </a:r>
          </a:p>
        </p:txBody>
      </p:sp>
      <p:sp>
        <p:nvSpPr>
          <p:cNvPr id="5" name="Text Placeholder 4">
            <a:extLst>
              <a:ext uri="{FF2B5EF4-FFF2-40B4-BE49-F238E27FC236}">
                <a16:creationId xmlns:a16="http://schemas.microsoft.com/office/drawing/2014/main" id="{ECAC1A88-D97A-4F1E-9C4A-665733C70659}"/>
              </a:ext>
            </a:extLst>
          </p:cNvPr>
          <p:cNvSpPr>
            <a:spLocks noGrp="1"/>
          </p:cNvSpPr>
          <p:nvPr>
            <p:ph type="body" sz="quarter" idx="3"/>
          </p:nvPr>
        </p:nvSpPr>
        <p:spPr>
          <a:xfrm>
            <a:off x="4495800" y="1734325"/>
            <a:ext cx="3200400" cy="823912"/>
          </a:xfrm>
        </p:spPr>
        <p:txBody>
          <a:bodyPr>
            <a:normAutofit/>
          </a:bodyPr>
          <a:lstStyle/>
          <a:p>
            <a:r>
              <a:rPr lang="en-US" sz="2000" cap="none" dirty="0"/>
              <a:t>High Anomaly Summary</a:t>
            </a:r>
          </a:p>
        </p:txBody>
      </p:sp>
      <p:sp>
        <p:nvSpPr>
          <p:cNvPr id="6" name="Content Placeholder 5">
            <a:extLst>
              <a:ext uri="{FF2B5EF4-FFF2-40B4-BE49-F238E27FC236}">
                <a16:creationId xmlns:a16="http://schemas.microsoft.com/office/drawing/2014/main" id="{DFB55301-A78F-4ECA-BBC5-6ADBA8452BD6}"/>
              </a:ext>
            </a:extLst>
          </p:cNvPr>
          <p:cNvSpPr>
            <a:spLocks noGrp="1"/>
          </p:cNvSpPr>
          <p:nvPr>
            <p:ph sz="quarter" idx="4"/>
          </p:nvPr>
        </p:nvSpPr>
        <p:spPr>
          <a:xfrm>
            <a:off x="4495800" y="2558237"/>
            <a:ext cx="3200400" cy="3684588"/>
          </a:xfrm>
        </p:spPr>
        <p:txBody>
          <a:bodyPr>
            <a:normAutofit/>
          </a:bodyPr>
          <a:lstStyle/>
          <a:p>
            <a:pPr lvl="0"/>
            <a:r>
              <a:rPr lang="en-US" dirty="0"/>
              <a:t>Issue 1 Resolved by..</a:t>
            </a:r>
          </a:p>
          <a:p>
            <a:pPr lvl="0"/>
            <a:r>
              <a:rPr lang="en-US" dirty="0"/>
              <a:t>Issue 2 Resolved by..</a:t>
            </a:r>
          </a:p>
          <a:p>
            <a:r>
              <a:rPr lang="en-US" dirty="0"/>
              <a:t>Issue 3 Resolved by..</a:t>
            </a:r>
          </a:p>
          <a:p>
            <a:r>
              <a:rPr lang="en-US" dirty="0"/>
              <a:t>Issue 4 Resolved by..</a:t>
            </a:r>
          </a:p>
          <a:p>
            <a:r>
              <a:rPr lang="en-US" dirty="0"/>
              <a:t>Issue 5 Resolved by..</a:t>
            </a:r>
          </a:p>
          <a:p>
            <a:endParaRPr lang="en-US" dirty="0"/>
          </a:p>
        </p:txBody>
      </p:sp>
      <p:sp>
        <p:nvSpPr>
          <p:cNvPr id="7" name="Text Placeholder 6">
            <a:extLst>
              <a:ext uri="{FF2B5EF4-FFF2-40B4-BE49-F238E27FC236}">
                <a16:creationId xmlns:a16="http://schemas.microsoft.com/office/drawing/2014/main" id="{35BB4409-7785-40D0-9762-248A959B6DE2}"/>
              </a:ext>
            </a:extLst>
          </p:cNvPr>
          <p:cNvSpPr>
            <a:spLocks noGrp="1"/>
          </p:cNvSpPr>
          <p:nvPr>
            <p:ph type="body" sz="quarter" idx="13"/>
          </p:nvPr>
        </p:nvSpPr>
        <p:spPr>
          <a:xfrm>
            <a:off x="8151812" y="1734325"/>
            <a:ext cx="3200400" cy="823912"/>
          </a:xfrm>
        </p:spPr>
        <p:txBody>
          <a:bodyPr>
            <a:normAutofit/>
          </a:bodyPr>
          <a:lstStyle/>
          <a:p>
            <a:r>
              <a:rPr lang="en-US" sz="2000" cap="none" dirty="0"/>
              <a:t>Medium Anomaly Summary</a:t>
            </a:r>
          </a:p>
        </p:txBody>
      </p:sp>
      <p:sp>
        <p:nvSpPr>
          <p:cNvPr id="8" name="Content Placeholder 7">
            <a:extLst>
              <a:ext uri="{FF2B5EF4-FFF2-40B4-BE49-F238E27FC236}">
                <a16:creationId xmlns:a16="http://schemas.microsoft.com/office/drawing/2014/main" id="{978066DD-B3C1-4D98-8770-51E4077B46C0}"/>
              </a:ext>
            </a:extLst>
          </p:cNvPr>
          <p:cNvSpPr>
            <a:spLocks noGrp="1"/>
          </p:cNvSpPr>
          <p:nvPr>
            <p:ph sz="quarter" idx="14"/>
          </p:nvPr>
        </p:nvSpPr>
        <p:spPr>
          <a:xfrm>
            <a:off x="8151812" y="2558237"/>
            <a:ext cx="3200400" cy="3684588"/>
          </a:xfrm>
        </p:spPr>
        <p:txBody>
          <a:bodyPr>
            <a:normAutofit/>
          </a:bodyPr>
          <a:lstStyle/>
          <a:p>
            <a:pPr lvl="0"/>
            <a:r>
              <a:rPr lang="en-US" dirty="0"/>
              <a:t>Issue 1 Resolved by..</a:t>
            </a:r>
          </a:p>
          <a:p>
            <a:pPr lvl="0"/>
            <a:r>
              <a:rPr lang="en-US" dirty="0"/>
              <a:t>Issue 2 Resolved by..</a:t>
            </a:r>
          </a:p>
          <a:p>
            <a:r>
              <a:rPr lang="en-US" dirty="0"/>
              <a:t>Issue 3 Resolved by..</a:t>
            </a:r>
          </a:p>
          <a:p>
            <a:r>
              <a:rPr lang="en-US" dirty="0"/>
              <a:t>Issue 4 Resolved by..</a:t>
            </a:r>
          </a:p>
          <a:p>
            <a:r>
              <a:rPr lang="en-US" dirty="0"/>
              <a:t>Issue 5 Resolved by..</a:t>
            </a:r>
          </a:p>
        </p:txBody>
      </p:sp>
      <p:sp>
        <p:nvSpPr>
          <p:cNvPr id="12" name="Footer Placeholder 11">
            <a:extLst>
              <a:ext uri="{FF2B5EF4-FFF2-40B4-BE49-F238E27FC236}">
                <a16:creationId xmlns:a16="http://schemas.microsoft.com/office/drawing/2014/main" id="{64A4EE82-5E82-4F50-9452-91AD29BC019C}"/>
              </a:ext>
            </a:extLst>
          </p:cNvPr>
          <p:cNvSpPr>
            <a:spLocks noGrp="1"/>
          </p:cNvSpPr>
          <p:nvPr>
            <p:ph type="ftr" sz="quarter" idx="11"/>
          </p:nvPr>
        </p:nvSpPr>
        <p:spPr>
          <a:xfrm>
            <a:off x="154429" y="6398878"/>
            <a:ext cx="4497315" cy="365125"/>
          </a:xfrm>
        </p:spPr>
        <p:txBody>
          <a:bodyPr/>
          <a:lstStyle/>
          <a:p>
            <a:r>
              <a:rPr lang="en-US" b="0" dirty="0">
                <a:latin typeface="+mn-lt"/>
              </a:rPr>
              <a:t>BACPro Expert Network Analysis</a:t>
            </a:r>
          </a:p>
        </p:txBody>
      </p:sp>
    </p:spTree>
    <p:extLst>
      <p:ext uri="{BB962C8B-B14F-4D97-AF65-F5344CB8AC3E}">
        <p14:creationId xmlns:p14="http://schemas.microsoft.com/office/powerpoint/2010/main" val="4081779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2E09-3A82-4E32-88E3-59E694EFE546}"/>
              </a:ext>
            </a:extLst>
          </p:cNvPr>
          <p:cNvSpPr>
            <a:spLocks noGrp="1"/>
          </p:cNvSpPr>
          <p:nvPr>
            <p:ph type="title"/>
          </p:nvPr>
        </p:nvSpPr>
        <p:spPr>
          <a:xfrm>
            <a:off x="1143001" y="533400"/>
            <a:ext cx="5496636" cy="1685898"/>
          </a:xfrm>
        </p:spPr>
        <p:txBody>
          <a:bodyPr/>
          <a:lstStyle/>
          <a:p>
            <a:r>
              <a:rPr lang="en-US" i="0" dirty="0">
                <a:latin typeface="+mn-lt"/>
              </a:rPr>
              <a:t>Summary</a:t>
            </a:r>
          </a:p>
        </p:txBody>
      </p:sp>
      <p:sp>
        <p:nvSpPr>
          <p:cNvPr id="3" name="Content Placeholder 2">
            <a:extLst>
              <a:ext uri="{FF2B5EF4-FFF2-40B4-BE49-F238E27FC236}">
                <a16:creationId xmlns:a16="http://schemas.microsoft.com/office/drawing/2014/main" id="{9925E272-AF60-4462-95A9-115739F781AE}"/>
              </a:ext>
            </a:extLst>
          </p:cNvPr>
          <p:cNvSpPr>
            <a:spLocks noGrp="1"/>
          </p:cNvSpPr>
          <p:nvPr>
            <p:ph idx="1"/>
          </p:nvPr>
        </p:nvSpPr>
        <p:spPr>
          <a:xfrm>
            <a:off x="1143001" y="2229347"/>
            <a:ext cx="5496636" cy="3821743"/>
          </a:xfrm>
        </p:spPr>
        <p:txBody>
          <a:bodyPr>
            <a:normAutofit/>
          </a:bodyPr>
          <a:lstStyle/>
          <a:p>
            <a:pPr marL="342900" indent="-342900">
              <a:buFont typeface="Wingdings" panose="05000000000000000000" pitchFamily="2" charset="2"/>
              <a:buChar char="ü"/>
            </a:pPr>
            <a:r>
              <a:rPr lang="en-US" sz="2000" dirty="0"/>
              <a:t>BACPro monitors your network for over 40 different types of network problems and assigns a severity rating to them.</a:t>
            </a:r>
          </a:p>
          <a:p>
            <a:pPr marL="342900" indent="-342900">
              <a:buFont typeface="Wingdings" panose="05000000000000000000" pitchFamily="2" charset="2"/>
              <a:buChar char="ü"/>
            </a:pPr>
            <a:r>
              <a:rPr lang="en-US" sz="2000" dirty="0"/>
              <a:t>The data that has been captured and provided will help your building run more efficiently.</a:t>
            </a:r>
          </a:p>
          <a:p>
            <a:pPr marL="342900" indent="-342900">
              <a:buFont typeface="Wingdings" panose="05000000000000000000" pitchFamily="2" charset="2"/>
              <a:buChar char="ü"/>
            </a:pPr>
            <a:r>
              <a:rPr lang="en-US" sz="2000" dirty="0"/>
              <a:t>The summary section prioritizes network anomalies that need attention first.</a:t>
            </a:r>
          </a:p>
        </p:txBody>
      </p:sp>
      <p:sp>
        <p:nvSpPr>
          <p:cNvPr id="17" name="Footer Placeholder 16">
            <a:extLst>
              <a:ext uri="{FF2B5EF4-FFF2-40B4-BE49-F238E27FC236}">
                <a16:creationId xmlns:a16="http://schemas.microsoft.com/office/drawing/2014/main" id="{A372FF69-5317-4BE5-B218-0E85D7FE0FB1}"/>
              </a:ext>
            </a:extLst>
          </p:cNvPr>
          <p:cNvSpPr>
            <a:spLocks noGrp="1"/>
          </p:cNvSpPr>
          <p:nvPr>
            <p:ph type="ftr" sz="quarter" idx="11"/>
          </p:nvPr>
        </p:nvSpPr>
        <p:spPr>
          <a:xfrm>
            <a:off x="154429" y="6398878"/>
            <a:ext cx="4497315" cy="365125"/>
          </a:xfrm>
        </p:spPr>
        <p:txBody>
          <a:bodyPr/>
          <a:lstStyle/>
          <a:p>
            <a:r>
              <a:rPr lang="en-US" b="0" dirty="0">
                <a:latin typeface="+mn-lt"/>
              </a:rPr>
              <a:t>BACPro Expert Network Analysis</a:t>
            </a:r>
          </a:p>
        </p:txBody>
      </p:sp>
      <p:pic>
        <p:nvPicPr>
          <p:cNvPr id="68" name="Picture Placeholder 67" descr="View of city buildings over the water">
            <a:extLst>
              <a:ext uri="{FF2B5EF4-FFF2-40B4-BE49-F238E27FC236}">
                <a16:creationId xmlns:a16="http://schemas.microsoft.com/office/drawing/2014/main" id="{C700B77F-91C5-4642-9ABF-EA81F3CF6916}"/>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rcRect/>
          <a:stretch/>
        </p:blipFill>
        <p:spPr>
          <a:xfrm>
            <a:off x="7186070" y="0"/>
            <a:ext cx="2463897" cy="3429000"/>
          </a:xfrm>
        </p:spPr>
      </p:pic>
      <p:pic>
        <p:nvPicPr>
          <p:cNvPr id="72" name="Picture Placeholder 71" descr="A picture containing blue glass buildings with reflection">
            <a:extLst>
              <a:ext uri="{FF2B5EF4-FFF2-40B4-BE49-F238E27FC236}">
                <a16:creationId xmlns:a16="http://schemas.microsoft.com/office/drawing/2014/main" id="{781FD203-6B96-4232-92C2-850AD4DA0F7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9649155" y="0"/>
            <a:ext cx="2539797" cy="3429000"/>
          </a:xfrm>
        </p:spPr>
      </p:pic>
      <p:pic>
        <p:nvPicPr>
          <p:cNvPr id="74" name="Picture Placeholder 73" descr="Aerial view of city buildings at sunset">
            <a:extLst>
              <a:ext uri="{FF2B5EF4-FFF2-40B4-BE49-F238E27FC236}">
                <a16:creationId xmlns:a16="http://schemas.microsoft.com/office/drawing/2014/main" id="{A84AF2F7-9744-4960-8C3C-77190198196B}"/>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a:ext>
            </a:extLst>
          </a:blip>
          <a:srcRect/>
          <a:stretch/>
        </p:blipFill>
        <p:spPr>
          <a:xfrm>
            <a:off x="7186070" y="3383280"/>
            <a:ext cx="2463897" cy="3474720"/>
          </a:xfrm>
        </p:spPr>
      </p:pic>
      <p:pic>
        <p:nvPicPr>
          <p:cNvPr id="78" name="Picture Placeholder 77" descr="View of city buildings over the water from a track">
            <a:extLst>
              <a:ext uri="{FF2B5EF4-FFF2-40B4-BE49-F238E27FC236}">
                <a16:creationId xmlns:a16="http://schemas.microsoft.com/office/drawing/2014/main" id="{D76BFBCE-A55E-4F19-9A0A-78307FDBE964}"/>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a:ext>
            </a:extLst>
          </a:blip>
          <a:srcRect/>
          <a:stretch/>
        </p:blipFill>
        <p:spPr>
          <a:xfrm>
            <a:off x="9649155" y="3383280"/>
            <a:ext cx="2539797" cy="3474720"/>
          </a:xfrm>
        </p:spPr>
      </p:pic>
    </p:spTree>
    <p:extLst>
      <p:ext uri="{BB962C8B-B14F-4D97-AF65-F5344CB8AC3E}">
        <p14:creationId xmlns:p14="http://schemas.microsoft.com/office/powerpoint/2010/main" val="349526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B612-B22E-478F-9298-FC21102C5035}"/>
              </a:ext>
            </a:extLst>
          </p:cNvPr>
          <p:cNvSpPr>
            <a:spLocks noGrp="1"/>
          </p:cNvSpPr>
          <p:nvPr>
            <p:ph type="title"/>
          </p:nvPr>
        </p:nvSpPr>
        <p:spPr>
          <a:xfrm>
            <a:off x="3619497" y="159459"/>
            <a:ext cx="4953000" cy="727840"/>
          </a:xfrm>
        </p:spPr>
        <p:txBody>
          <a:bodyPr>
            <a:normAutofit/>
          </a:bodyPr>
          <a:lstStyle/>
          <a:p>
            <a:pPr algn="ctr"/>
            <a:r>
              <a:rPr lang="en-US" sz="4000" i="0" cap="none" dirty="0">
                <a:latin typeface="+mn-lt"/>
              </a:rPr>
              <a:t>Network Health Scores</a:t>
            </a:r>
          </a:p>
        </p:txBody>
      </p:sp>
      <p:sp>
        <p:nvSpPr>
          <p:cNvPr id="4" name="Footer Placeholder 3">
            <a:extLst>
              <a:ext uri="{FF2B5EF4-FFF2-40B4-BE49-F238E27FC236}">
                <a16:creationId xmlns:a16="http://schemas.microsoft.com/office/drawing/2014/main" id="{E4B6E5E0-046D-4051-A219-87B4FD73F185}"/>
              </a:ext>
            </a:extLst>
          </p:cNvPr>
          <p:cNvSpPr>
            <a:spLocks noGrp="1"/>
          </p:cNvSpPr>
          <p:nvPr>
            <p:ph type="ftr" sz="quarter" idx="11"/>
          </p:nvPr>
        </p:nvSpPr>
        <p:spPr>
          <a:xfrm>
            <a:off x="155621" y="6324599"/>
            <a:ext cx="4497315" cy="365125"/>
          </a:xfrm>
        </p:spPr>
        <p:txBody>
          <a:bodyPr/>
          <a:lstStyle/>
          <a:p>
            <a:r>
              <a:rPr lang="en-US" b="0" dirty="0">
                <a:latin typeface="+mn-lt"/>
                <a:cs typeface="Calibri Light" panose="020F0302020204030204" pitchFamily="34" charset="0"/>
              </a:rPr>
              <a:t>BACPro Expert Network Analysis</a:t>
            </a:r>
          </a:p>
        </p:txBody>
      </p:sp>
      <p:graphicFrame>
        <p:nvGraphicFramePr>
          <p:cNvPr id="6" name="Chart 5">
            <a:extLst>
              <a:ext uri="{FF2B5EF4-FFF2-40B4-BE49-F238E27FC236}">
                <a16:creationId xmlns:a16="http://schemas.microsoft.com/office/drawing/2014/main" id="{7223BCFD-739C-48D5-8218-05A682AB2ED5}"/>
              </a:ext>
            </a:extLst>
          </p:cNvPr>
          <p:cNvGraphicFramePr/>
          <p:nvPr>
            <p:extLst>
              <p:ext uri="{D42A27DB-BD31-4B8C-83A1-F6EECF244321}">
                <p14:modId xmlns:p14="http://schemas.microsoft.com/office/powerpoint/2010/main" val="1962566687"/>
              </p:ext>
            </p:extLst>
          </p:nvPr>
        </p:nvGraphicFramePr>
        <p:xfrm>
          <a:off x="1184081" y="1998301"/>
          <a:ext cx="6668911" cy="39524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43258BE-0169-4D60-925F-5BCD13DAE092}"/>
              </a:ext>
            </a:extLst>
          </p:cNvPr>
          <p:cNvSpPr txBox="1"/>
          <p:nvPr/>
        </p:nvSpPr>
        <p:spPr>
          <a:xfrm>
            <a:off x="7064474" y="2332044"/>
            <a:ext cx="3565423" cy="1015663"/>
          </a:xfrm>
          <a:prstGeom prst="rect">
            <a:avLst/>
          </a:prstGeom>
          <a:noFill/>
        </p:spPr>
        <p:txBody>
          <a:bodyPr wrap="square" rtlCol="0">
            <a:spAutoFit/>
          </a:bodyPr>
          <a:lstStyle/>
          <a:p>
            <a:r>
              <a:rPr lang="en-US" sz="1000" dirty="0">
                <a:latin typeface="Arial Rounded MT Bold" panose="020B0604020202020204" pitchFamily="34" charset="0"/>
              </a:rPr>
              <a:t>Connectivity</a:t>
            </a:r>
          </a:p>
          <a:p>
            <a:r>
              <a:rPr lang="en-US" sz="1000" dirty="0"/>
              <a:t>A measure of all devices that are communicating correctly. This means they answer requests and answer I-am. Only devices that have talked on the network at least once are counted. If there is a who-is to a device that has never talked on the network, it is not counted since this could just be a configuration error.</a:t>
            </a:r>
          </a:p>
        </p:txBody>
      </p:sp>
      <p:sp>
        <p:nvSpPr>
          <p:cNvPr id="7" name="TextBox 6">
            <a:extLst>
              <a:ext uri="{FF2B5EF4-FFF2-40B4-BE49-F238E27FC236}">
                <a16:creationId xmlns:a16="http://schemas.microsoft.com/office/drawing/2014/main" id="{BE3EC028-D7B8-44AE-87CB-C3315D05B8F6}"/>
              </a:ext>
            </a:extLst>
          </p:cNvPr>
          <p:cNvSpPr txBox="1"/>
          <p:nvPr/>
        </p:nvSpPr>
        <p:spPr>
          <a:xfrm>
            <a:off x="7064475" y="3506042"/>
            <a:ext cx="3565422" cy="861774"/>
          </a:xfrm>
          <a:prstGeom prst="rect">
            <a:avLst/>
          </a:prstGeom>
          <a:noFill/>
        </p:spPr>
        <p:txBody>
          <a:bodyPr wrap="square" rtlCol="0">
            <a:spAutoFit/>
          </a:bodyPr>
          <a:lstStyle/>
          <a:p>
            <a:r>
              <a:rPr lang="en-US" sz="1000" dirty="0">
                <a:latin typeface="Arial Rounded MT Bold" panose="020F0704030504030204" pitchFamily="34" charset="0"/>
              </a:rPr>
              <a:t>Performance</a:t>
            </a:r>
          </a:p>
          <a:p>
            <a:r>
              <a:rPr lang="en-US" sz="1000" dirty="0"/>
              <a:t>A rating based on how fast devices answer requests. The faster a device answers, the better the score. To get the highest score, IP devices must answer within 200ms on average, and MSTP devices must answer within 400ms.</a:t>
            </a:r>
          </a:p>
        </p:txBody>
      </p:sp>
      <p:sp>
        <p:nvSpPr>
          <p:cNvPr id="8" name="TextBox 7">
            <a:extLst>
              <a:ext uri="{FF2B5EF4-FFF2-40B4-BE49-F238E27FC236}">
                <a16:creationId xmlns:a16="http://schemas.microsoft.com/office/drawing/2014/main" id="{E90F8E3B-D69C-410D-A28C-AAB00549DFC0}"/>
              </a:ext>
            </a:extLst>
          </p:cNvPr>
          <p:cNvSpPr txBox="1"/>
          <p:nvPr/>
        </p:nvSpPr>
        <p:spPr>
          <a:xfrm>
            <a:off x="7064474" y="4526151"/>
            <a:ext cx="3565423" cy="1015663"/>
          </a:xfrm>
          <a:prstGeom prst="rect">
            <a:avLst/>
          </a:prstGeom>
          <a:noFill/>
        </p:spPr>
        <p:txBody>
          <a:bodyPr wrap="square" rtlCol="0">
            <a:spAutoFit/>
          </a:bodyPr>
          <a:lstStyle/>
          <a:p>
            <a:r>
              <a:rPr lang="en-US" sz="1000" dirty="0">
                <a:latin typeface="Arial Rounded MT Bold" panose="020F0704030504030204" pitchFamily="34" charset="0"/>
              </a:rPr>
              <a:t>Integrity</a:t>
            </a:r>
          </a:p>
          <a:p>
            <a:r>
              <a:rPr lang="en-US" sz="1000" dirty="0"/>
              <a:t>A score that starts at 100% and decreases in accordance with the severity of each anomaly discovered on the network. Fix the most severe anomalies first. Examples of integrity issues are misconfigured BBMDs, duplicate addresses, duplicate routers, excessive broadcasts, and router errors.</a:t>
            </a:r>
          </a:p>
        </p:txBody>
      </p:sp>
      <p:sp>
        <p:nvSpPr>
          <p:cNvPr id="5" name="Rectangle: Rounded Corners 4">
            <a:extLst>
              <a:ext uri="{FF2B5EF4-FFF2-40B4-BE49-F238E27FC236}">
                <a16:creationId xmlns:a16="http://schemas.microsoft.com/office/drawing/2014/main" id="{5CF8E511-68F3-4703-8658-3B59BA224084}"/>
              </a:ext>
            </a:extLst>
          </p:cNvPr>
          <p:cNvSpPr/>
          <p:nvPr/>
        </p:nvSpPr>
        <p:spPr>
          <a:xfrm>
            <a:off x="5126286" y="1162728"/>
            <a:ext cx="1938188" cy="389019"/>
          </a:xfrm>
          <a:prstGeom prst="roundRect">
            <a:avLst>
              <a:gd name="adj" fmla="val 5566"/>
            </a:avLst>
          </a:prstGeom>
          <a:solidFill>
            <a:srgbClr val="FF0000"/>
          </a:solidFill>
          <a:ln>
            <a:noFill/>
          </a:ln>
          <a:effectLst>
            <a:outerShdw blurRad="50800" dist="50800" dir="2700000" algn="tl"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rPr>
              <a:t>Critical</a:t>
            </a:r>
            <a:endParaRPr lang="en-US" dirty="0">
              <a:solidFill>
                <a:srgbClr val="000000"/>
              </a:solidFill>
            </a:endParaRPr>
          </a:p>
        </p:txBody>
      </p:sp>
      <p:sp>
        <p:nvSpPr>
          <p:cNvPr id="10" name="TextBox 9">
            <a:extLst>
              <a:ext uri="{FF2B5EF4-FFF2-40B4-BE49-F238E27FC236}">
                <a16:creationId xmlns:a16="http://schemas.microsoft.com/office/drawing/2014/main" id="{30FD133D-C023-4CC2-BE5A-BF8B8FF7490E}"/>
              </a:ext>
            </a:extLst>
          </p:cNvPr>
          <p:cNvSpPr txBox="1"/>
          <p:nvPr/>
        </p:nvSpPr>
        <p:spPr>
          <a:xfrm>
            <a:off x="5127519" y="901547"/>
            <a:ext cx="1936955" cy="276999"/>
          </a:xfrm>
          <a:prstGeom prst="rect">
            <a:avLst/>
          </a:prstGeom>
          <a:noFill/>
        </p:spPr>
        <p:txBody>
          <a:bodyPr wrap="square" rtlCol="0">
            <a:spAutoFit/>
          </a:bodyPr>
          <a:lstStyle/>
          <a:p>
            <a:pPr algn="ctr"/>
            <a:r>
              <a:rPr lang="en-US" sz="1200" dirty="0"/>
              <a:t>Overall Capture Health</a:t>
            </a:r>
          </a:p>
        </p:txBody>
      </p:sp>
    </p:spTree>
    <p:extLst>
      <p:ext uri="{BB962C8B-B14F-4D97-AF65-F5344CB8AC3E}">
        <p14:creationId xmlns:p14="http://schemas.microsoft.com/office/powerpoint/2010/main" val="82027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337BD7DB-1A8A-49A3-9EF4-6BA1227F8CD8}"/>
              </a:ext>
            </a:extLst>
          </p:cNvPr>
          <p:cNvSpPr/>
          <p:nvPr/>
        </p:nvSpPr>
        <p:spPr>
          <a:xfrm>
            <a:off x="3651822" y="744989"/>
            <a:ext cx="4888356" cy="415130"/>
          </a:xfrm>
          <a:prstGeom prst="roundRect">
            <a:avLst>
              <a:gd name="adj" fmla="val 831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AB612-B22E-478F-9298-FC21102C5035}"/>
              </a:ext>
            </a:extLst>
          </p:cNvPr>
          <p:cNvSpPr>
            <a:spLocks noGrp="1"/>
          </p:cNvSpPr>
          <p:nvPr>
            <p:ph type="title"/>
          </p:nvPr>
        </p:nvSpPr>
        <p:spPr>
          <a:xfrm>
            <a:off x="4492091" y="168276"/>
            <a:ext cx="3207818" cy="511615"/>
          </a:xfrm>
        </p:spPr>
        <p:txBody>
          <a:bodyPr>
            <a:normAutofit fontScale="90000"/>
          </a:bodyPr>
          <a:lstStyle/>
          <a:p>
            <a:pPr algn="ctr"/>
            <a:r>
              <a:rPr lang="en-US" sz="4000" i="0" cap="none" dirty="0">
                <a:latin typeface="+mn-lt"/>
              </a:rPr>
              <a:t>Network Traffic</a:t>
            </a:r>
          </a:p>
        </p:txBody>
      </p:sp>
      <p:sp>
        <p:nvSpPr>
          <p:cNvPr id="4" name="Footer Placeholder 3">
            <a:extLst>
              <a:ext uri="{FF2B5EF4-FFF2-40B4-BE49-F238E27FC236}">
                <a16:creationId xmlns:a16="http://schemas.microsoft.com/office/drawing/2014/main" id="{E4B6E5E0-046D-4051-A219-87B4FD73F185}"/>
              </a:ext>
            </a:extLst>
          </p:cNvPr>
          <p:cNvSpPr>
            <a:spLocks noGrp="1"/>
          </p:cNvSpPr>
          <p:nvPr>
            <p:ph type="ftr" sz="quarter" idx="11"/>
          </p:nvPr>
        </p:nvSpPr>
        <p:spPr>
          <a:xfrm>
            <a:off x="182818" y="6324599"/>
            <a:ext cx="4497315" cy="365125"/>
          </a:xfrm>
        </p:spPr>
        <p:txBody>
          <a:bodyPr/>
          <a:lstStyle/>
          <a:p>
            <a:r>
              <a:rPr lang="en-US" b="0" dirty="0">
                <a:latin typeface="+mn-lt"/>
                <a:cs typeface="Calibri Light" panose="020F0302020204030204" pitchFamily="34" charset="0"/>
              </a:rPr>
              <a:t>BACPro Expert Network Analysis</a:t>
            </a:r>
          </a:p>
        </p:txBody>
      </p:sp>
      <p:graphicFrame>
        <p:nvGraphicFramePr>
          <p:cNvPr id="9" name="Chart 8">
            <a:extLst>
              <a:ext uri="{FF2B5EF4-FFF2-40B4-BE49-F238E27FC236}">
                <a16:creationId xmlns:a16="http://schemas.microsoft.com/office/drawing/2014/main" id="{9A6B2C55-4B9A-4AB3-A786-D565FD597557}"/>
              </a:ext>
            </a:extLst>
          </p:cNvPr>
          <p:cNvGraphicFramePr/>
          <p:nvPr>
            <p:extLst>
              <p:ext uri="{D42A27DB-BD31-4B8C-83A1-F6EECF244321}">
                <p14:modId xmlns:p14="http://schemas.microsoft.com/office/powerpoint/2010/main" val="926019016"/>
              </p:ext>
            </p:extLst>
          </p:nvPr>
        </p:nvGraphicFramePr>
        <p:xfrm>
          <a:off x="746035" y="1257995"/>
          <a:ext cx="8200703" cy="49746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B895E8C-EB0B-4777-BAF9-1EEC37675CA0}"/>
              </a:ext>
            </a:extLst>
          </p:cNvPr>
          <p:cNvSpPr txBox="1"/>
          <p:nvPr/>
        </p:nvSpPr>
        <p:spPr>
          <a:xfrm>
            <a:off x="8946738" y="2149402"/>
            <a:ext cx="2091557" cy="188341"/>
          </a:xfrm>
          <a:prstGeom prst="rect">
            <a:avLst/>
          </a:prstGeom>
          <a:noFill/>
        </p:spPr>
        <p:txBody>
          <a:bodyPr wrap="square" rtlCol="0">
            <a:spAutoFit/>
          </a:bodyPr>
          <a:lstStyle/>
          <a:p>
            <a:r>
              <a:rPr lang="en-US" sz="1200"/>
              <a:t>38.78%	190776</a:t>
            </a:r>
            <a:endParaRPr lang="en-US" sz="1200" dirty="0"/>
          </a:p>
        </p:txBody>
      </p:sp>
      <p:sp>
        <p:nvSpPr>
          <p:cNvPr id="6" name="TextBox 5">
            <a:extLst>
              <a:ext uri="{FF2B5EF4-FFF2-40B4-BE49-F238E27FC236}">
                <a16:creationId xmlns:a16="http://schemas.microsoft.com/office/drawing/2014/main" id="{5E93C050-94F3-42D8-8024-006BAF594401}"/>
              </a:ext>
            </a:extLst>
          </p:cNvPr>
          <p:cNvSpPr txBox="1"/>
          <p:nvPr/>
        </p:nvSpPr>
        <p:spPr>
          <a:xfrm>
            <a:off x="8946737" y="2382643"/>
            <a:ext cx="2091557" cy="188341"/>
          </a:xfrm>
          <a:prstGeom prst="rect">
            <a:avLst/>
          </a:prstGeom>
          <a:noFill/>
        </p:spPr>
        <p:txBody>
          <a:bodyPr wrap="square" rtlCol="0">
            <a:spAutoFit/>
          </a:bodyPr>
          <a:lstStyle/>
          <a:p>
            <a:r>
              <a:rPr lang="en-US" sz="1200"/>
              <a:t>29.66%	145924</a:t>
            </a:r>
            <a:endParaRPr lang="en-US" sz="1200" dirty="0"/>
          </a:p>
        </p:txBody>
      </p:sp>
      <p:sp>
        <p:nvSpPr>
          <p:cNvPr id="7" name="TextBox 6">
            <a:extLst>
              <a:ext uri="{FF2B5EF4-FFF2-40B4-BE49-F238E27FC236}">
                <a16:creationId xmlns:a16="http://schemas.microsoft.com/office/drawing/2014/main" id="{4EBDE82F-6352-43DA-81C7-E84223F028D4}"/>
              </a:ext>
            </a:extLst>
          </p:cNvPr>
          <p:cNvSpPr txBox="1"/>
          <p:nvPr/>
        </p:nvSpPr>
        <p:spPr>
          <a:xfrm>
            <a:off x="8946736" y="2615884"/>
            <a:ext cx="2091557" cy="188341"/>
          </a:xfrm>
          <a:prstGeom prst="rect">
            <a:avLst/>
          </a:prstGeom>
          <a:noFill/>
        </p:spPr>
        <p:txBody>
          <a:bodyPr wrap="square" rtlCol="0">
            <a:spAutoFit/>
          </a:bodyPr>
          <a:lstStyle/>
          <a:p>
            <a:r>
              <a:rPr lang="en-US" sz="1200"/>
              <a:t>14.01%	68941</a:t>
            </a:r>
            <a:endParaRPr lang="en-US" sz="1200" dirty="0"/>
          </a:p>
        </p:txBody>
      </p:sp>
      <p:sp>
        <p:nvSpPr>
          <p:cNvPr id="8" name="TextBox 7">
            <a:extLst>
              <a:ext uri="{FF2B5EF4-FFF2-40B4-BE49-F238E27FC236}">
                <a16:creationId xmlns:a16="http://schemas.microsoft.com/office/drawing/2014/main" id="{F88172E1-EAE5-4CE1-904B-16A1272BBAE1}"/>
              </a:ext>
            </a:extLst>
          </p:cNvPr>
          <p:cNvSpPr txBox="1"/>
          <p:nvPr/>
        </p:nvSpPr>
        <p:spPr>
          <a:xfrm>
            <a:off x="8946736" y="2849125"/>
            <a:ext cx="2091557" cy="188341"/>
          </a:xfrm>
          <a:prstGeom prst="rect">
            <a:avLst/>
          </a:prstGeom>
          <a:noFill/>
        </p:spPr>
        <p:txBody>
          <a:bodyPr wrap="square" rtlCol="0">
            <a:spAutoFit/>
          </a:bodyPr>
          <a:lstStyle/>
          <a:p>
            <a:r>
              <a:rPr lang="en-US" sz="1200"/>
              <a:t>4.85%	23863</a:t>
            </a:r>
            <a:endParaRPr lang="en-US" sz="1200" dirty="0"/>
          </a:p>
        </p:txBody>
      </p:sp>
      <p:sp>
        <p:nvSpPr>
          <p:cNvPr id="10" name="TextBox 9">
            <a:extLst>
              <a:ext uri="{FF2B5EF4-FFF2-40B4-BE49-F238E27FC236}">
                <a16:creationId xmlns:a16="http://schemas.microsoft.com/office/drawing/2014/main" id="{E002767C-28A8-4E13-B427-C3E8B4894750}"/>
              </a:ext>
            </a:extLst>
          </p:cNvPr>
          <p:cNvSpPr txBox="1"/>
          <p:nvPr/>
        </p:nvSpPr>
        <p:spPr>
          <a:xfrm>
            <a:off x="8946735" y="3082366"/>
            <a:ext cx="2091557" cy="188341"/>
          </a:xfrm>
          <a:prstGeom prst="rect">
            <a:avLst/>
          </a:prstGeom>
          <a:noFill/>
        </p:spPr>
        <p:txBody>
          <a:bodyPr wrap="square" rtlCol="0">
            <a:spAutoFit/>
          </a:bodyPr>
          <a:lstStyle/>
          <a:p>
            <a:r>
              <a:rPr lang="en-US" sz="1200"/>
              <a:t>4.29%	21082</a:t>
            </a:r>
            <a:endParaRPr lang="en-US" sz="1200" dirty="0"/>
          </a:p>
        </p:txBody>
      </p:sp>
      <p:sp>
        <p:nvSpPr>
          <p:cNvPr id="11" name="TextBox 10">
            <a:extLst>
              <a:ext uri="{FF2B5EF4-FFF2-40B4-BE49-F238E27FC236}">
                <a16:creationId xmlns:a16="http://schemas.microsoft.com/office/drawing/2014/main" id="{1B1A6623-6E40-4CFF-8C92-0F06D08E31FC}"/>
              </a:ext>
            </a:extLst>
          </p:cNvPr>
          <p:cNvSpPr txBox="1"/>
          <p:nvPr/>
        </p:nvSpPr>
        <p:spPr>
          <a:xfrm>
            <a:off x="8946734" y="3315607"/>
            <a:ext cx="2091557" cy="188341"/>
          </a:xfrm>
          <a:prstGeom prst="rect">
            <a:avLst/>
          </a:prstGeom>
          <a:noFill/>
        </p:spPr>
        <p:txBody>
          <a:bodyPr wrap="square" rtlCol="0">
            <a:spAutoFit/>
          </a:bodyPr>
          <a:lstStyle/>
          <a:p>
            <a:r>
              <a:rPr lang="en-US" sz="1200"/>
              <a:t>2.94%	14475</a:t>
            </a:r>
            <a:endParaRPr lang="en-US" sz="1200" dirty="0"/>
          </a:p>
        </p:txBody>
      </p:sp>
      <p:sp>
        <p:nvSpPr>
          <p:cNvPr id="12" name="TextBox 11">
            <a:extLst>
              <a:ext uri="{FF2B5EF4-FFF2-40B4-BE49-F238E27FC236}">
                <a16:creationId xmlns:a16="http://schemas.microsoft.com/office/drawing/2014/main" id="{5AF16B2D-7D9D-454A-865D-2B38347B31D9}"/>
              </a:ext>
            </a:extLst>
          </p:cNvPr>
          <p:cNvSpPr txBox="1"/>
          <p:nvPr/>
        </p:nvSpPr>
        <p:spPr>
          <a:xfrm>
            <a:off x="8946733" y="3548848"/>
            <a:ext cx="2091557" cy="188341"/>
          </a:xfrm>
          <a:prstGeom prst="rect">
            <a:avLst/>
          </a:prstGeom>
          <a:noFill/>
        </p:spPr>
        <p:txBody>
          <a:bodyPr wrap="square" rtlCol="0">
            <a:spAutoFit/>
          </a:bodyPr>
          <a:lstStyle/>
          <a:p>
            <a:r>
              <a:rPr lang="en-US" sz="1200"/>
              <a:t>2.85%	14038</a:t>
            </a:r>
            <a:endParaRPr lang="en-US" sz="1200" dirty="0"/>
          </a:p>
        </p:txBody>
      </p:sp>
      <p:sp>
        <p:nvSpPr>
          <p:cNvPr id="13" name="TextBox 12">
            <a:extLst>
              <a:ext uri="{FF2B5EF4-FFF2-40B4-BE49-F238E27FC236}">
                <a16:creationId xmlns:a16="http://schemas.microsoft.com/office/drawing/2014/main" id="{23C989EA-1264-4047-BC92-560AAF3FB03B}"/>
              </a:ext>
            </a:extLst>
          </p:cNvPr>
          <p:cNvSpPr txBox="1"/>
          <p:nvPr/>
        </p:nvSpPr>
        <p:spPr>
          <a:xfrm>
            <a:off x="8946732" y="3782089"/>
            <a:ext cx="2091557" cy="188341"/>
          </a:xfrm>
          <a:prstGeom prst="rect">
            <a:avLst/>
          </a:prstGeom>
          <a:noFill/>
        </p:spPr>
        <p:txBody>
          <a:bodyPr wrap="square" rtlCol="0">
            <a:spAutoFit/>
          </a:bodyPr>
          <a:lstStyle/>
          <a:p>
            <a:r>
              <a:rPr lang="en-US" sz="1200"/>
              <a:t>1.3%	6401</a:t>
            </a:r>
            <a:endParaRPr lang="en-US" sz="1200" dirty="0"/>
          </a:p>
        </p:txBody>
      </p:sp>
      <p:sp>
        <p:nvSpPr>
          <p:cNvPr id="14" name="TextBox 13">
            <a:extLst>
              <a:ext uri="{FF2B5EF4-FFF2-40B4-BE49-F238E27FC236}">
                <a16:creationId xmlns:a16="http://schemas.microsoft.com/office/drawing/2014/main" id="{AB634C81-C12C-4FEC-9F83-0FEE70F7A7AB}"/>
              </a:ext>
            </a:extLst>
          </p:cNvPr>
          <p:cNvSpPr txBox="1"/>
          <p:nvPr/>
        </p:nvSpPr>
        <p:spPr>
          <a:xfrm>
            <a:off x="8946731" y="4015330"/>
            <a:ext cx="2091557" cy="188341"/>
          </a:xfrm>
          <a:prstGeom prst="rect">
            <a:avLst/>
          </a:prstGeom>
          <a:noFill/>
        </p:spPr>
        <p:txBody>
          <a:bodyPr wrap="square" rtlCol="0">
            <a:spAutoFit/>
          </a:bodyPr>
          <a:lstStyle/>
          <a:p>
            <a:r>
              <a:rPr lang="en-US" sz="1200"/>
              <a:t>0.49%	2413</a:t>
            </a:r>
            <a:endParaRPr lang="en-US" sz="1200" dirty="0"/>
          </a:p>
        </p:txBody>
      </p:sp>
      <p:sp>
        <p:nvSpPr>
          <p:cNvPr id="15" name="TextBox 14">
            <a:extLst>
              <a:ext uri="{FF2B5EF4-FFF2-40B4-BE49-F238E27FC236}">
                <a16:creationId xmlns:a16="http://schemas.microsoft.com/office/drawing/2014/main" id="{000648B0-F7FB-4A28-A824-C9EBB6327FBF}"/>
              </a:ext>
            </a:extLst>
          </p:cNvPr>
          <p:cNvSpPr txBox="1"/>
          <p:nvPr/>
        </p:nvSpPr>
        <p:spPr>
          <a:xfrm>
            <a:off x="8946730" y="4248571"/>
            <a:ext cx="2091557" cy="188341"/>
          </a:xfrm>
          <a:prstGeom prst="rect">
            <a:avLst/>
          </a:prstGeom>
          <a:noFill/>
        </p:spPr>
        <p:txBody>
          <a:bodyPr wrap="square" rtlCol="0">
            <a:spAutoFit/>
          </a:bodyPr>
          <a:lstStyle/>
          <a:p>
            <a:r>
              <a:rPr lang="en-US" sz="1200"/>
              <a:t>0.44%	2160</a:t>
            </a:r>
            <a:endParaRPr lang="en-US" sz="1200" dirty="0"/>
          </a:p>
        </p:txBody>
      </p:sp>
      <p:sp>
        <p:nvSpPr>
          <p:cNvPr id="16" name="TextBox 15">
            <a:extLst>
              <a:ext uri="{FF2B5EF4-FFF2-40B4-BE49-F238E27FC236}">
                <a16:creationId xmlns:a16="http://schemas.microsoft.com/office/drawing/2014/main" id="{21FEE764-3A2A-4F05-A89B-8E9FD2DB6242}"/>
              </a:ext>
            </a:extLst>
          </p:cNvPr>
          <p:cNvSpPr txBox="1"/>
          <p:nvPr/>
        </p:nvSpPr>
        <p:spPr>
          <a:xfrm>
            <a:off x="8946729" y="4481812"/>
            <a:ext cx="2091557" cy="188341"/>
          </a:xfrm>
          <a:prstGeom prst="rect">
            <a:avLst/>
          </a:prstGeom>
          <a:noFill/>
        </p:spPr>
        <p:txBody>
          <a:bodyPr wrap="square" rtlCol="0">
            <a:spAutoFit/>
          </a:bodyPr>
          <a:lstStyle/>
          <a:p>
            <a:r>
              <a:rPr lang="en-US" sz="1200"/>
              <a:t>0.21%	1046</a:t>
            </a:r>
            <a:endParaRPr lang="en-US" sz="1200" dirty="0"/>
          </a:p>
        </p:txBody>
      </p:sp>
      <p:sp>
        <p:nvSpPr>
          <p:cNvPr id="17" name="TextBox 16">
            <a:extLst>
              <a:ext uri="{FF2B5EF4-FFF2-40B4-BE49-F238E27FC236}">
                <a16:creationId xmlns:a16="http://schemas.microsoft.com/office/drawing/2014/main" id="{B70BA4DA-EDBD-4BFB-853A-35C5A0EAAA89}"/>
              </a:ext>
            </a:extLst>
          </p:cNvPr>
          <p:cNvSpPr txBox="1"/>
          <p:nvPr/>
        </p:nvSpPr>
        <p:spPr>
          <a:xfrm>
            <a:off x="8946729" y="4715053"/>
            <a:ext cx="2091557" cy="188341"/>
          </a:xfrm>
          <a:prstGeom prst="rect">
            <a:avLst/>
          </a:prstGeom>
          <a:noFill/>
        </p:spPr>
        <p:txBody>
          <a:bodyPr wrap="square" rtlCol="0">
            <a:spAutoFit/>
          </a:bodyPr>
          <a:lstStyle/>
          <a:p>
            <a:r>
              <a:rPr lang="en-US" sz="1200"/>
              <a:t>0.09%	448</a:t>
            </a:r>
            <a:endParaRPr lang="en-US" sz="1200" dirty="0"/>
          </a:p>
        </p:txBody>
      </p:sp>
      <p:sp>
        <p:nvSpPr>
          <p:cNvPr id="18" name="TextBox 17">
            <a:extLst>
              <a:ext uri="{FF2B5EF4-FFF2-40B4-BE49-F238E27FC236}">
                <a16:creationId xmlns:a16="http://schemas.microsoft.com/office/drawing/2014/main" id="{F6530DB2-DCC5-40D9-AD34-63B55F50FC13}"/>
              </a:ext>
            </a:extLst>
          </p:cNvPr>
          <p:cNvSpPr txBox="1"/>
          <p:nvPr/>
        </p:nvSpPr>
        <p:spPr>
          <a:xfrm>
            <a:off x="8946728" y="4948294"/>
            <a:ext cx="2091557" cy="188341"/>
          </a:xfrm>
          <a:prstGeom prst="rect">
            <a:avLst/>
          </a:prstGeom>
          <a:noFill/>
        </p:spPr>
        <p:txBody>
          <a:bodyPr wrap="square" rtlCol="0">
            <a:spAutoFit/>
          </a:bodyPr>
          <a:lstStyle/>
          <a:p>
            <a:r>
              <a:rPr lang="en-US" sz="1200"/>
              <a:t>0.05%	224</a:t>
            </a:r>
            <a:endParaRPr lang="en-US" sz="1200" dirty="0"/>
          </a:p>
        </p:txBody>
      </p:sp>
      <p:sp>
        <p:nvSpPr>
          <p:cNvPr id="19" name="TextBox 18">
            <a:extLst>
              <a:ext uri="{FF2B5EF4-FFF2-40B4-BE49-F238E27FC236}">
                <a16:creationId xmlns:a16="http://schemas.microsoft.com/office/drawing/2014/main" id="{A6D027A1-B12D-4A75-91DD-26F9E82FDB8D}"/>
              </a:ext>
            </a:extLst>
          </p:cNvPr>
          <p:cNvSpPr txBox="1"/>
          <p:nvPr/>
        </p:nvSpPr>
        <p:spPr>
          <a:xfrm>
            <a:off x="8946727" y="5181535"/>
            <a:ext cx="2091557" cy="188341"/>
          </a:xfrm>
          <a:prstGeom prst="rect">
            <a:avLst/>
          </a:prstGeom>
          <a:noFill/>
        </p:spPr>
        <p:txBody>
          <a:bodyPr wrap="square" rtlCol="0">
            <a:spAutoFit/>
          </a:bodyPr>
          <a:lstStyle/>
          <a:p>
            <a:r>
              <a:rPr lang="en-US" sz="1200"/>
              <a:t>0.03%	132</a:t>
            </a:r>
            <a:endParaRPr lang="en-US" sz="1200" dirty="0"/>
          </a:p>
        </p:txBody>
      </p:sp>
      <p:sp>
        <p:nvSpPr>
          <p:cNvPr id="20" name="TextBox 19">
            <a:extLst>
              <a:ext uri="{FF2B5EF4-FFF2-40B4-BE49-F238E27FC236}">
                <a16:creationId xmlns:a16="http://schemas.microsoft.com/office/drawing/2014/main" id="{9BA76B58-C474-435F-9881-63096F69805D}"/>
              </a:ext>
            </a:extLst>
          </p:cNvPr>
          <p:cNvSpPr txBox="1"/>
          <p:nvPr/>
        </p:nvSpPr>
        <p:spPr>
          <a:xfrm>
            <a:off x="8946726" y="5414776"/>
            <a:ext cx="2091557" cy="188341"/>
          </a:xfrm>
          <a:prstGeom prst="rect">
            <a:avLst/>
          </a:prstGeom>
          <a:noFill/>
        </p:spPr>
        <p:txBody>
          <a:bodyPr wrap="square" rtlCol="0">
            <a:spAutoFit/>
          </a:bodyPr>
          <a:lstStyle/>
          <a:p>
            <a:r>
              <a:rPr lang="en-US" sz="1200"/>
              <a:t>0.01%	40</a:t>
            </a:r>
            <a:endParaRPr lang="en-US" sz="1200" dirty="0"/>
          </a:p>
        </p:txBody>
      </p:sp>
      <p:sp>
        <p:nvSpPr>
          <p:cNvPr id="5" name="TextBox 4">
            <a:extLst>
              <a:ext uri="{FF2B5EF4-FFF2-40B4-BE49-F238E27FC236}">
                <a16:creationId xmlns:a16="http://schemas.microsoft.com/office/drawing/2014/main" id="{556CBA33-140B-4BC2-9C4D-FFB36DBE3FA8}"/>
              </a:ext>
            </a:extLst>
          </p:cNvPr>
          <p:cNvSpPr txBox="1"/>
          <p:nvPr/>
        </p:nvSpPr>
        <p:spPr>
          <a:xfrm>
            <a:off x="3871686" y="798665"/>
            <a:ext cx="1609177" cy="307777"/>
          </a:xfrm>
          <a:prstGeom prst="rect">
            <a:avLst/>
          </a:prstGeom>
          <a:noFill/>
        </p:spPr>
        <p:txBody>
          <a:bodyPr wrap="square" rtlCol="0">
            <a:spAutoFit/>
          </a:bodyPr>
          <a:lstStyle/>
          <a:p>
            <a:r>
              <a:rPr lang="en-US" sz="1400" dirty="0">
                <a:solidFill>
                  <a:schemeClr val="tx1">
                    <a:lumMod val="50000"/>
                    <a:lumOff val="50000"/>
                  </a:schemeClr>
                </a:solidFill>
              </a:rPr>
              <a:t>Discovered Networks:</a:t>
            </a:r>
          </a:p>
        </p:txBody>
      </p:sp>
      <p:sp>
        <p:nvSpPr>
          <p:cNvPr id="22" name="TextBox 21">
            <a:extLst>
              <a:ext uri="{FF2B5EF4-FFF2-40B4-BE49-F238E27FC236}">
                <a16:creationId xmlns:a16="http://schemas.microsoft.com/office/drawing/2014/main" id="{789ABEF2-C2B8-4A8D-B8E0-D1AFC6F38772}"/>
              </a:ext>
            </a:extLst>
          </p:cNvPr>
          <p:cNvSpPr txBox="1"/>
          <p:nvPr/>
        </p:nvSpPr>
        <p:spPr>
          <a:xfrm>
            <a:off x="5336231" y="783276"/>
            <a:ext cx="1085439" cy="338554"/>
          </a:xfrm>
          <a:prstGeom prst="rect">
            <a:avLst/>
          </a:prstGeom>
          <a:noFill/>
        </p:spPr>
        <p:txBody>
          <a:bodyPr wrap="square" rtlCol="0">
            <a:spAutoFit/>
          </a:bodyPr>
          <a:lstStyle/>
          <a:p>
            <a:r>
              <a:rPr lang="en-US" sz="1600"/>
              <a:t>107</a:t>
            </a:r>
            <a:endParaRPr lang="en-US" sz="1600" dirty="0"/>
          </a:p>
        </p:txBody>
      </p:sp>
      <p:sp>
        <p:nvSpPr>
          <p:cNvPr id="23" name="TextBox 22">
            <a:extLst>
              <a:ext uri="{FF2B5EF4-FFF2-40B4-BE49-F238E27FC236}">
                <a16:creationId xmlns:a16="http://schemas.microsoft.com/office/drawing/2014/main" id="{202CC8A0-EC88-4ED6-A107-2664BC8C2D6E}"/>
              </a:ext>
            </a:extLst>
          </p:cNvPr>
          <p:cNvSpPr txBox="1"/>
          <p:nvPr/>
        </p:nvSpPr>
        <p:spPr>
          <a:xfrm>
            <a:off x="6224330" y="798664"/>
            <a:ext cx="1609177" cy="307777"/>
          </a:xfrm>
          <a:prstGeom prst="rect">
            <a:avLst/>
          </a:prstGeom>
          <a:noFill/>
        </p:spPr>
        <p:txBody>
          <a:bodyPr wrap="square" rtlCol="0">
            <a:spAutoFit/>
          </a:bodyPr>
          <a:lstStyle/>
          <a:p>
            <a:r>
              <a:rPr lang="en-US" sz="1400" dirty="0">
                <a:solidFill>
                  <a:schemeClr val="tx1">
                    <a:lumMod val="50000"/>
                    <a:lumOff val="50000"/>
                  </a:schemeClr>
                </a:solidFill>
              </a:rPr>
              <a:t>Discovered Devices:</a:t>
            </a:r>
          </a:p>
        </p:txBody>
      </p:sp>
      <p:sp>
        <p:nvSpPr>
          <p:cNvPr id="24" name="TextBox 23">
            <a:extLst>
              <a:ext uri="{FF2B5EF4-FFF2-40B4-BE49-F238E27FC236}">
                <a16:creationId xmlns:a16="http://schemas.microsoft.com/office/drawing/2014/main" id="{B9F26A0B-E873-4FC5-AEDB-5BA5FCD90973}"/>
              </a:ext>
            </a:extLst>
          </p:cNvPr>
          <p:cNvSpPr txBox="1"/>
          <p:nvPr/>
        </p:nvSpPr>
        <p:spPr>
          <a:xfrm>
            <a:off x="7568185" y="777767"/>
            <a:ext cx="1085439" cy="338554"/>
          </a:xfrm>
          <a:prstGeom prst="rect">
            <a:avLst/>
          </a:prstGeom>
          <a:noFill/>
        </p:spPr>
        <p:txBody>
          <a:bodyPr wrap="square" rtlCol="0">
            <a:spAutoFit/>
          </a:bodyPr>
          <a:lstStyle/>
          <a:p>
            <a:r>
              <a:rPr lang="en-US" sz="1600"/>
              <a:t>1065</a:t>
            </a:r>
            <a:endParaRPr lang="en-US" sz="1600" dirty="0"/>
          </a:p>
        </p:txBody>
      </p:sp>
    </p:spTree>
    <p:extLst>
      <p:ext uri="{BB962C8B-B14F-4D97-AF65-F5344CB8AC3E}">
        <p14:creationId xmlns:p14="http://schemas.microsoft.com/office/powerpoint/2010/main" val="287636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0" name="Straight Connector 6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fountain with a city in the background&#10;&#10;Description automatically generated with low confidence">
            <a:extLst>
              <a:ext uri="{FF2B5EF4-FFF2-40B4-BE49-F238E27FC236}">
                <a16:creationId xmlns:a16="http://schemas.microsoft.com/office/drawing/2014/main" id="{3FA93AAC-03B7-4F7E-8DAB-A607DC4BF8C2}"/>
              </a:ext>
            </a:extLst>
          </p:cNvPr>
          <p:cNvPicPr>
            <a:picLocks noGrp="1" noChangeAspect="1"/>
          </p:cNvPicPr>
          <p:nvPr>
            <p:ph idx="1"/>
          </p:nvPr>
        </p:nvPicPr>
        <p:blipFill rotWithShape="1">
          <a:blip r:embed="rId2"/>
          <a:srcRect l="12866" r="6528" b="1"/>
          <a:stretch/>
        </p:blipFill>
        <p:spPr>
          <a:xfrm>
            <a:off x="20" y="10"/>
            <a:ext cx="9137156" cy="6857989"/>
          </a:xfrm>
          <a:prstGeom prst="rect">
            <a:avLst/>
          </a:prstGeom>
        </p:spPr>
      </p:pic>
      <p:sp>
        <p:nvSpPr>
          <p:cNvPr id="86"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C9C1DF9-23CD-4F76-BACA-A8C6E62E8E45}"/>
              </a:ext>
            </a:extLst>
          </p:cNvPr>
          <p:cNvSpPr txBox="1"/>
          <p:nvPr/>
        </p:nvSpPr>
        <p:spPr>
          <a:xfrm>
            <a:off x="9137176" y="801392"/>
            <a:ext cx="3153720" cy="16528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baseline="0" dirty="0">
                <a:solidFill>
                  <a:schemeClr val="tx2"/>
                </a:solidFill>
                <a:ea typeface="+mj-ea"/>
                <a:cs typeface="+mj-cs"/>
              </a:rPr>
              <a:t>Critical Anomalies</a:t>
            </a:r>
          </a:p>
        </p:txBody>
      </p:sp>
      <p:cxnSp>
        <p:nvCxnSpPr>
          <p:cNvPr id="88" name="Straight Connector 87">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3AC8C11-CF18-4CF1-9855-92D01700187B}"/>
              </a:ext>
            </a:extLst>
          </p:cNvPr>
          <p:cNvSpPr>
            <a:spLocks noGrp="1"/>
          </p:cNvSpPr>
          <p:nvPr>
            <p:ph type="ftr" sz="quarter" idx="11"/>
          </p:nvPr>
        </p:nvSpPr>
        <p:spPr>
          <a:xfrm>
            <a:off x="159263" y="6335712"/>
            <a:ext cx="4497315" cy="365125"/>
          </a:xfrm>
        </p:spPr>
        <p:txBody>
          <a:bodyPr vert="horz" lIns="91440" tIns="45720" rIns="91440" bIns="45720" rtlCol="0" anchor="ctr">
            <a:normAutofit/>
          </a:bodyPr>
          <a:lstStyle/>
          <a:p>
            <a:pPr>
              <a:spcAft>
                <a:spcPts val="600"/>
              </a:spcAft>
            </a:pPr>
            <a:r>
              <a:rPr lang="en-US" b="0" kern="1200" spc="30" baseline="0" dirty="0">
                <a:solidFill>
                  <a:srgbClr val="FFFFFF"/>
                </a:solidFill>
                <a:latin typeface="+mn-lt"/>
                <a:cs typeface="Calibri Light" panose="020F0302020204030204" pitchFamily="34" charset="0"/>
              </a:rPr>
              <a:t>BACPro Expert Network Analysis</a:t>
            </a:r>
          </a:p>
        </p:txBody>
      </p:sp>
      <p:cxnSp>
        <p:nvCxnSpPr>
          <p:cNvPr id="90" name="Straight Connector 89">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6B0D33-19DA-4129-8EC5-20D3AEFB8B65}"/>
              </a:ext>
            </a:extLst>
          </p:cNvPr>
          <p:cNvCxnSpPr>
            <a:cxnSpLocks/>
          </p:cNvCxnSpPr>
          <p:nvPr/>
        </p:nvCxnSpPr>
        <p:spPr>
          <a:xfrm>
            <a:off x="9137176" y="2368351"/>
            <a:ext cx="279772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A529DB-B561-4D6C-84E8-5B63F34256F2}"/>
              </a:ext>
            </a:extLst>
          </p:cNvPr>
          <p:cNvSpPr txBox="1"/>
          <p:nvPr/>
        </p:nvSpPr>
        <p:spPr>
          <a:xfrm>
            <a:off x="9171651" y="2551724"/>
            <a:ext cx="1805302" cy="276999"/>
          </a:xfrm>
          <a:prstGeom prst="rect">
            <a:avLst/>
          </a:prstGeom>
          <a:noFill/>
        </p:spPr>
        <p:txBody>
          <a:bodyPr vert="horz" wrap="none" rtlCol="0">
            <a:spAutoFit/>
          </a:bodyPr>
          <a:lstStyle/>
          <a:p>
            <a:r>
              <a:rPr lang="en-US" sz="1200"/>
              <a:t>Duplicate Router To Network</a:t>
            </a:r>
          </a:p>
        </p:txBody>
      </p:sp>
    </p:spTree>
    <p:extLst>
      <p:ext uri="{BB962C8B-B14F-4D97-AF65-F5344CB8AC3E}">
        <p14:creationId xmlns:p14="http://schemas.microsoft.com/office/powerpoint/2010/main" val="50890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988CA9-D8E3-427F-9CD1-36A21C2427A3}"/>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9A2378A2-D1B6-4CCC-B1FD-CABA626492C0}"/>
              </a:ext>
            </a:extLst>
          </p:cNvPr>
          <p:cNvSpPr txBox="1"/>
          <p:nvPr/>
        </p:nvSpPr>
        <p:spPr>
          <a:xfrm>
            <a:off x="1016000" y="381000"/>
            <a:ext cx="2608406" cy="369332"/>
          </a:xfrm>
          <a:prstGeom prst="rect">
            <a:avLst/>
          </a:prstGeom>
          <a:noFill/>
        </p:spPr>
        <p:txBody>
          <a:bodyPr vert="horz" wrap="none" rtlCol="0">
            <a:spAutoFit/>
          </a:bodyPr>
          <a:lstStyle/>
          <a:p>
            <a:r>
              <a:rPr lang="en-US" b="1"/>
              <a:t>Duplicate Router To Network</a:t>
            </a:r>
          </a:p>
        </p:txBody>
      </p:sp>
      <p:sp>
        <p:nvSpPr>
          <p:cNvPr id="4" name="TextBox 3">
            <a:extLst>
              <a:ext uri="{FF2B5EF4-FFF2-40B4-BE49-F238E27FC236}">
                <a16:creationId xmlns:a16="http://schemas.microsoft.com/office/drawing/2014/main" id="{D25C459D-7FD5-419C-915B-539925918DF9}"/>
              </a:ext>
            </a:extLst>
          </p:cNvPr>
          <p:cNvSpPr txBox="1"/>
          <p:nvPr/>
        </p:nvSpPr>
        <p:spPr>
          <a:xfrm>
            <a:off x="3560906"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EE5B0614-4E94-4220-9A47-845C90EA1F9C}"/>
              </a:ext>
            </a:extLst>
          </p:cNvPr>
          <p:cNvSpPr txBox="1"/>
          <p:nvPr/>
        </p:nvSpPr>
        <p:spPr>
          <a:xfrm>
            <a:off x="1015999" y="750332"/>
            <a:ext cx="9525000" cy="461665"/>
          </a:xfrm>
          <a:prstGeom prst="rect">
            <a:avLst/>
          </a:prstGeom>
          <a:noFill/>
        </p:spPr>
        <p:txBody>
          <a:bodyPr vert="horz" wrap="square" rtlCol="0">
            <a:spAutoFit/>
          </a:bodyPr>
          <a:lstStyle/>
          <a:p>
            <a:r>
              <a:rPr lang="en-US" sz="1200">
                <a:solidFill>
                  <a:srgbClr val="424242"/>
                </a:solidFill>
              </a:rPr>
              <a:t>Two routers that answer I-am Router to Network for the same network number to a single device is a severe configuration error. A device should only know one router per network.</a:t>
            </a:r>
          </a:p>
        </p:txBody>
      </p:sp>
      <p:graphicFrame>
        <p:nvGraphicFramePr>
          <p:cNvPr id="6" name="Table 5">
            <a:extLst>
              <a:ext uri="{FF2B5EF4-FFF2-40B4-BE49-F238E27FC236}">
                <a16:creationId xmlns:a16="http://schemas.microsoft.com/office/drawing/2014/main" id="{1154567E-00C8-4246-9978-66F9931BED12}"/>
              </a:ext>
            </a:extLst>
          </p:cNvPr>
          <p:cNvGraphicFramePr>
            <a:graphicFrameLocks noGrp="1"/>
          </p:cNvGraphicFramePr>
          <p:nvPr>
            <p:extLst>
              <p:ext uri="{D42A27DB-BD31-4B8C-83A1-F6EECF244321}">
                <p14:modId xmlns:p14="http://schemas.microsoft.com/office/powerpoint/2010/main" val="2864656811"/>
              </p:ext>
            </p:extLst>
          </p:nvPr>
        </p:nvGraphicFramePr>
        <p:xfrm>
          <a:off x="1016000" y="1275497"/>
          <a:ext cx="10160000" cy="5418667"/>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4213065791"/>
                    </a:ext>
                  </a:extLst>
                </a:gridCol>
                <a:gridCol w="2540000">
                  <a:extLst>
                    <a:ext uri="{9D8B030D-6E8A-4147-A177-3AD203B41FA5}">
                      <a16:colId xmlns:a16="http://schemas.microsoft.com/office/drawing/2014/main" val="3791922109"/>
                    </a:ext>
                  </a:extLst>
                </a:gridCol>
                <a:gridCol w="2540000">
                  <a:extLst>
                    <a:ext uri="{9D8B030D-6E8A-4147-A177-3AD203B41FA5}">
                      <a16:colId xmlns:a16="http://schemas.microsoft.com/office/drawing/2014/main" val="75011332"/>
                    </a:ext>
                  </a:extLst>
                </a:gridCol>
                <a:gridCol w="2540000">
                  <a:extLst>
                    <a:ext uri="{9D8B030D-6E8A-4147-A177-3AD203B41FA5}">
                      <a16:colId xmlns:a16="http://schemas.microsoft.com/office/drawing/2014/main" val="2285958205"/>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Network</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Router 1</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Router 2</a:t>
                      </a:r>
                    </a:p>
                  </a:txBody>
                  <a:tcPr anchor="ctr">
                    <a:lnL w="12700" cmpd="sng">
                      <a:solidFill>
                        <a:srgbClr val="FFFFFF"/>
                      </a:solidFill>
                      <a:prstDash val="solid"/>
                    </a:lnL>
                  </a:tcPr>
                </a:tc>
                <a:extLst>
                  <a:ext uri="{0D108BD9-81ED-4DB2-BD59-A6C34878D82A}">
                    <a16:rowId xmlns:a16="http://schemas.microsoft.com/office/drawing/2014/main" val="634059062"/>
                  </a:ext>
                </a:extLst>
              </a:tr>
              <a:tr h="370840">
                <a:tc>
                  <a:txBody>
                    <a:bodyPr/>
                    <a:lstStyle/>
                    <a:p>
                      <a:pPr algn="ctr"/>
                      <a:r>
                        <a:rPr lang="en-US" sz="1200"/>
                        <a:t>9/14/2020 4:05:26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101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10.161.52.31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10.160.64.231</a:t>
                      </a:r>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556360609"/>
                  </a:ext>
                </a:extLst>
              </a:tr>
            </a:tbl>
          </a:graphicData>
        </a:graphic>
      </p:graphicFrame>
    </p:spTree>
    <p:extLst>
      <p:ext uri="{BB962C8B-B14F-4D97-AF65-F5344CB8AC3E}">
        <p14:creationId xmlns:p14="http://schemas.microsoft.com/office/powerpoint/2010/main" val="281874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3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3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3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4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4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9" name="Rectangle 45">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ridge over a river with a city in the background&#10;&#10;Description automatically generated with medium confidence">
            <a:extLst>
              <a:ext uri="{FF2B5EF4-FFF2-40B4-BE49-F238E27FC236}">
                <a16:creationId xmlns:a16="http://schemas.microsoft.com/office/drawing/2014/main" id="{D0084B4C-5592-4175-8112-5FAF1E3DF36F}"/>
              </a:ext>
            </a:extLst>
          </p:cNvPr>
          <p:cNvPicPr>
            <a:picLocks noGrp="1" noChangeAspect="1"/>
          </p:cNvPicPr>
          <p:nvPr>
            <p:ph idx="1"/>
          </p:nvPr>
        </p:nvPicPr>
        <p:blipFill rotWithShape="1">
          <a:blip r:embed="rId2"/>
          <a:srcRect l="2485" r="22571"/>
          <a:stretch/>
        </p:blipFill>
        <p:spPr>
          <a:xfrm>
            <a:off x="20" y="10"/>
            <a:ext cx="9137156" cy="6857989"/>
          </a:xfrm>
          <a:prstGeom prst="rect">
            <a:avLst/>
          </a:prstGeom>
        </p:spPr>
      </p:pic>
      <p:sp>
        <p:nvSpPr>
          <p:cNvPr id="60"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49">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13624E-3452-40E8-AE77-51BB4CDF243B}"/>
              </a:ext>
            </a:extLst>
          </p:cNvPr>
          <p:cNvSpPr>
            <a:spLocks noGrp="1"/>
          </p:cNvSpPr>
          <p:nvPr>
            <p:ph type="ftr" sz="quarter" idx="11"/>
          </p:nvPr>
        </p:nvSpPr>
        <p:spPr>
          <a:xfrm>
            <a:off x="154429" y="6398878"/>
            <a:ext cx="4497315" cy="365125"/>
          </a:xfrm>
        </p:spPr>
        <p:txBody>
          <a:bodyPr vert="horz" lIns="91440" tIns="45720" rIns="91440" bIns="45720" rtlCol="0" anchor="ctr">
            <a:normAutofit/>
          </a:bodyPr>
          <a:lstStyle/>
          <a:p>
            <a:pPr>
              <a:spcAft>
                <a:spcPts val="600"/>
              </a:spcAft>
            </a:pPr>
            <a:r>
              <a:rPr lang="en-US" b="0" kern="1200" spc="30" baseline="0" dirty="0">
                <a:solidFill>
                  <a:srgbClr val="FFFFFF"/>
                </a:solidFill>
                <a:latin typeface="+mn-lt"/>
                <a:cs typeface="Calibri Light" panose="020F0302020204030204" pitchFamily="34" charset="0"/>
              </a:rPr>
              <a:t>BACPro Expert Network Analysis</a:t>
            </a:r>
          </a:p>
        </p:txBody>
      </p:sp>
      <p:cxnSp>
        <p:nvCxnSpPr>
          <p:cNvPr id="52" name="Straight Connector 51">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7F01173-A431-432E-B83D-9B4A7F91CB79}"/>
              </a:ext>
            </a:extLst>
          </p:cNvPr>
          <p:cNvSpPr txBox="1"/>
          <p:nvPr/>
        </p:nvSpPr>
        <p:spPr>
          <a:xfrm>
            <a:off x="9137176" y="801392"/>
            <a:ext cx="3153720" cy="16528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solidFill>
                  <a:schemeClr val="tx2"/>
                </a:solidFill>
                <a:ea typeface="+mj-ea"/>
                <a:cs typeface="+mj-cs"/>
              </a:rPr>
              <a:t>High</a:t>
            </a:r>
            <a:r>
              <a:rPr lang="en-US" sz="4400" kern="1200" baseline="0" dirty="0">
                <a:solidFill>
                  <a:schemeClr val="tx2"/>
                </a:solidFill>
                <a:ea typeface="+mj-ea"/>
                <a:cs typeface="+mj-cs"/>
              </a:rPr>
              <a:t> Anomalies</a:t>
            </a:r>
          </a:p>
        </p:txBody>
      </p:sp>
      <p:cxnSp>
        <p:nvCxnSpPr>
          <p:cNvPr id="19" name="Straight Connector 18">
            <a:extLst>
              <a:ext uri="{FF2B5EF4-FFF2-40B4-BE49-F238E27FC236}">
                <a16:creationId xmlns:a16="http://schemas.microsoft.com/office/drawing/2014/main" id="{404563B4-8FD4-4A0B-8E4E-59B3DF60C208}"/>
              </a:ext>
            </a:extLst>
          </p:cNvPr>
          <p:cNvCxnSpPr>
            <a:cxnSpLocks/>
          </p:cNvCxnSpPr>
          <p:nvPr/>
        </p:nvCxnSpPr>
        <p:spPr>
          <a:xfrm>
            <a:off x="9137176" y="2368351"/>
            <a:ext cx="279772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4246210-FAA9-481A-B14F-8C79546D815D}"/>
              </a:ext>
            </a:extLst>
          </p:cNvPr>
          <p:cNvSpPr txBox="1"/>
          <p:nvPr/>
        </p:nvSpPr>
        <p:spPr>
          <a:xfrm>
            <a:off x="9171651" y="2551724"/>
            <a:ext cx="926857" cy="276999"/>
          </a:xfrm>
          <a:prstGeom prst="rect">
            <a:avLst/>
          </a:prstGeom>
          <a:noFill/>
        </p:spPr>
        <p:txBody>
          <a:bodyPr vert="horz" wrap="none" rtlCol="0">
            <a:spAutoFit/>
          </a:bodyPr>
          <a:lstStyle/>
          <a:p>
            <a:r>
              <a:rPr lang="en-US" sz="1200"/>
              <a:t>Device Failed</a:t>
            </a:r>
          </a:p>
        </p:txBody>
      </p:sp>
      <p:sp>
        <p:nvSpPr>
          <p:cNvPr id="3" name="TextBox 2">
            <a:extLst>
              <a:ext uri="{FF2B5EF4-FFF2-40B4-BE49-F238E27FC236}">
                <a16:creationId xmlns:a16="http://schemas.microsoft.com/office/drawing/2014/main" id="{F690D1C2-573F-4ACF-A21D-86A902B1A775}"/>
              </a:ext>
            </a:extLst>
          </p:cNvPr>
          <p:cNvSpPr txBox="1"/>
          <p:nvPr/>
        </p:nvSpPr>
        <p:spPr>
          <a:xfrm>
            <a:off x="9171651" y="2828723"/>
            <a:ext cx="963725" cy="276999"/>
          </a:xfrm>
          <a:prstGeom prst="rect">
            <a:avLst/>
          </a:prstGeom>
          <a:noFill/>
        </p:spPr>
        <p:txBody>
          <a:bodyPr vert="horz" wrap="none" rtlCol="0">
            <a:spAutoFit/>
          </a:bodyPr>
          <a:lstStyle/>
          <a:p>
            <a:r>
              <a:rPr lang="en-US" sz="1200"/>
              <a:t>Device Return</a:t>
            </a:r>
          </a:p>
        </p:txBody>
      </p:sp>
      <p:sp>
        <p:nvSpPr>
          <p:cNvPr id="5" name="TextBox 4">
            <a:extLst>
              <a:ext uri="{FF2B5EF4-FFF2-40B4-BE49-F238E27FC236}">
                <a16:creationId xmlns:a16="http://schemas.microsoft.com/office/drawing/2014/main" id="{610FEE77-1E0B-4740-8251-A095AE03BB86}"/>
              </a:ext>
            </a:extLst>
          </p:cNvPr>
          <p:cNvSpPr txBox="1"/>
          <p:nvPr/>
        </p:nvSpPr>
        <p:spPr>
          <a:xfrm>
            <a:off x="9171651" y="3105722"/>
            <a:ext cx="1107996" cy="276999"/>
          </a:xfrm>
          <a:prstGeom prst="rect">
            <a:avLst/>
          </a:prstGeom>
          <a:noFill/>
        </p:spPr>
        <p:txBody>
          <a:bodyPr vert="horz" wrap="none" rtlCol="0">
            <a:spAutoFit/>
          </a:bodyPr>
          <a:lstStyle/>
          <a:p>
            <a:r>
              <a:rPr lang="en-US" sz="1200"/>
              <a:t>Duplicate BBMD</a:t>
            </a:r>
          </a:p>
        </p:txBody>
      </p:sp>
      <p:sp>
        <p:nvSpPr>
          <p:cNvPr id="6" name="TextBox 5">
            <a:extLst>
              <a:ext uri="{FF2B5EF4-FFF2-40B4-BE49-F238E27FC236}">
                <a16:creationId xmlns:a16="http://schemas.microsoft.com/office/drawing/2014/main" id="{99FB2E63-DD7E-43FA-8175-5410503B736B}"/>
              </a:ext>
            </a:extLst>
          </p:cNvPr>
          <p:cNvSpPr txBox="1"/>
          <p:nvPr/>
        </p:nvSpPr>
        <p:spPr>
          <a:xfrm>
            <a:off x="9171651" y="3382721"/>
            <a:ext cx="1220206" cy="276999"/>
          </a:xfrm>
          <a:prstGeom prst="rect">
            <a:avLst/>
          </a:prstGeom>
          <a:noFill/>
        </p:spPr>
        <p:txBody>
          <a:bodyPr vert="horz" wrap="none" rtlCol="0">
            <a:spAutoFit/>
          </a:bodyPr>
          <a:lstStyle/>
          <a:p>
            <a:r>
              <a:rPr lang="en-US" sz="1200"/>
              <a:t>Duplicate Instance</a:t>
            </a:r>
          </a:p>
        </p:txBody>
      </p:sp>
      <p:sp>
        <p:nvSpPr>
          <p:cNvPr id="7" name="TextBox 6">
            <a:extLst>
              <a:ext uri="{FF2B5EF4-FFF2-40B4-BE49-F238E27FC236}">
                <a16:creationId xmlns:a16="http://schemas.microsoft.com/office/drawing/2014/main" id="{33ED61BA-E25A-44C5-96FD-E9DD8F02517A}"/>
              </a:ext>
            </a:extLst>
          </p:cNvPr>
          <p:cNvSpPr txBox="1"/>
          <p:nvPr/>
        </p:nvSpPr>
        <p:spPr>
          <a:xfrm>
            <a:off x="9171651" y="3659720"/>
            <a:ext cx="1157689" cy="276999"/>
          </a:xfrm>
          <a:prstGeom prst="rect">
            <a:avLst/>
          </a:prstGeom>
          <a:noFill/>
        </p:spPr>
        <p:txBody>
          <a:bodyPr vert="horz" wrap="none" rtlCol="0">
            <a:spAutoFit/>
          </a:bodyPr>
          <a:lstStyle/>
          <a:p>
            <a:r>
              <a:rPr lang="en-US" sz="1200"/>
              <a:t>Excessive Who-Is</a:t>
            </a:r>
          </a:p>
        </p:txBody>
      </p:sp>
    </p:spTree>
    <p:extLst>
      <p:ext uri="{BB962C8B-B14F-4D97-AF65-F5344CB8AC3E}">
        <p14:creationId xmlns:p14="http://schemas.microsoft.com/office/powerpoint/2010/main" val="101636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C53048-5071-4032-A1CB-4E3C9FBE4A79}"/>
              </a:ext>
            </a:extLst>
          </p:cNvPr>
          <p:cNvSpPr>
            <a:spLocks noGrp="1"/>
          </p:cNvSpPr>
          <p:nvPr>
            <p:ph type="ftr" sz="quarter" idx="11"/>
          </p:nvPr>
        </p:nvSpPr>
        <p:spPr/>
        <p:txBody>
          <a:bodyPr/>
          <a:lstStyle/>
          <a:p>
            <a:r>
              <a:rPr lang="en-US"/>
              <a:t>BACPro Expert Network Analysis</a:t>
            </a:r>
            <a:endParaRPr lang="en-US" dirty="0"/>
          </a:p>
        </p:txBody>
      </p:sp>
      <p:sp>
        <p:nvSpPr>
          <p:cNvPr id="3" name="TextBox 2">
            <a:extLst>
              <a:ext uri="{FF2B5EF4-FFF2-40B4-BE49-F238E27FC236}">
                <a16:creationId xmlns:a16="http://schemas.microsoft.com/office/drawing/2014/main" id="{5680B144-263C-460C-A385-E12FE6222228}"/>
              </a:ext>
            </a:extLst>
          </p:cNvPr>
          <p:cNvSpPr txBox="1"/>
          <p:nvPr/>
        </p:nvSpPr>
        <p:spPr>
          <a:xfrm>
            <a:off x="1016000" y="381000"/>
            <a:ext cx="1300356" cy="369332"/>
          </a:xfrm>
          <a:prstGeom prst="rect">
            <a:avLst/>
          </a:prstGeom>
          <a:noFill/>
        </p:spPr>
        <p:txBody>
          <a:bodyPr vert="horz" wrap="none" rtlCol="0">
            <a:spAutoFit/>
          </a:bodyPr>
          <a:lstStyle/>
          <a:p>
            <a:r>
              <a:rPr lang="en-US" b="1"/>
              <a:t>Device Failed</a:t>
            </a:r>
          </a:p>
        </p:txBody>
      </p:sp>
      <p:sp>
        <p:nvSpPr>
          <p:cNvPr id="4" name="TextBox 3">
            <a:extLst>
              <a:ext uri="{FF2B5EF4-FFF2-40B4-BE49-F238E27FC236}">
                <a16:creationId xmlns:a16="http://schemas.microsoft.com/office/drawing/2014/main" id="{B3E83D5D-EEC8-4733-BA25-54D11D4B1EF2}"/>
              </a:ext>
            </a:extLst>
          </p:cNvPr>
          <p:cNvSpPr txBox="1"/>
          <p:nvPr/>
        </p:nvSpPr>
        <p:spPr>
          <a:xfrm>
            <a:off x="2252856" y="411777"/>
            <a:ext cx="1314784" cy="307777"/>
          </a:xfrm>
          <a:prstGeom prst="rect">
            <a:avLst/>
          </a:prstGeom>
          <a:noFill/>
        </p:spPr>
        <p:txBody>
          <a:bodyPr vert="horz" wrap="none" rtlCol="0">
            <a:spAutoFit/>
          </a:bodyPr>
          <a:lstStyle/>
          <a:p>
            <a:r>
              <a:rPr lang="en-US" sz="1400">
                <a:solidFill>
                  <a:srgbClr val="606060"/>
                </a:solidFill>
              </a:rPr>
              <a:t>-- Most recent 10</a:t>
            </a:r>
          </a:p>
        </p:txBody>
      </p:sp>
      <p:sp>
        <p:nvSpPr>
          <p:cNvPr id="5" name="TextBox 4">
            <a:extLst>
              <a:ext uri="{FF2B5EF4-FFF2-40B4-BE49-F238E27FC236}">
                <a16:creationId xmlns:a16="http://schemas.microsoft.com/office/drawing/2014/main" id="{3F6708B4-66E7-4FC5-99FB-54B555A2303A}"/>
              </a:ext>
            </a:extLst>
          </p:cNvPr>
          <p:cNvSpPr txBox="1"/>
          <p:nvPr/>
        </p:nvSpPr>
        <p:spPr>
          <a:xfrm>
            <a:off x="1015999" y="750332"/>
            <a:ext cx="9525000" cy="276999"/>
          </a:xfrm>
          <a:prstGeom prst="rect">
            <a:avLst/>
          </a:prstGeom>
          <a:noFill/>
        </p:spPr>
        <p:txBody>
          <a:bodyPr vert="horz" wrap="square" rtlCol="0">
            <a:spAutoFit/>
          </a:bodyPr>
          <a:lstStyle/>
          <a:p>
            <a:r>
              <a:rPr lang="en-US" sz="1200">
                <a:solidFill>
                  <a:srgbClr val="424242"/>
                </a:solidFill>
              </a:rPr>
              <a:t>A device failure has been detected. It is not answering a Who-Is or poll for master but was communicating previously.</a:t>
            </a:r>
          </a:p>
        </p:txBody>
      </p:sp>
      <p:graphicFrame>
        <p:nvGraphicFramePr>
          <p:cNvPr id="6" name="Table 5">
            <a:extLst>
              <a:ext uri="{FF2B5EF4-FFF2-40B4-BE49-F238E27FC236}">
                <a16:creationId xmlns:a16="http://schemas.microsoft.com/office/drawing/2014/main" id="{4AD91EAF-2807-418B-A665-5708FCFBE984}"/>
              </a:ext>
            </a:extLst>
          </p:cNvPr>
          <p:cNvGraphicFramePr>
            <a:graphicFrameLocks noGrp="1"/>
          </p:cNvGraphicFramePr>
          <p:nvPr>
            <p:extLst>
              <p:ext uri="{D42A27DB-BD31-4B8C-83A1-F6EECF244321}">
                <p14:modId xmlns:p14="http://schemas.microsoft.com/office/powerpoint/2010/main" val="798050324"/>
              </p:ext>
            </p:extLst>
          </p:nvPr>
        </p:nvGraphicFramePr>
        <p:xfrm>
          <a:off x="1016000" y="1090831"/>
          <a:ext cx="10160000" cy="5418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19909869"/>
                    </a:ext>
                  </a:extLst>
                </a:gridCol>
                <a:gridCol w="2032000">
                  <a:extLst>
                    <a:ext uri="{9D8B030D-6E8A-4147-A177-3AD203B41FA5}">
                      <a16:colId xmlns:a16="http://schemas.microsoft.com/office/drawing/2014/main" val="1825684596"/>
                    </a:ext>
                  </a:extLst>
                </a:gridCol>
                <a:gridCol w="2032000">
                  <a:extLst>
                    <a:ext uri="{9D8B030D-6E8A-4147-A177-3AD203B41FA5}">
                      <a16:colId xmlns:a16="http://schemas.microsoft.com/office/drawing/2014/main" val="2198988561"/>
                    </a:ext>
                  </a:extLst>
                </a:gridCol>
                <a:gridCol w="2032000">
                  <a:extLst>
                    <a:ext uri="{9D8B030D-6E8A-4147-A177-3AD203B41FA5}">
                      <a16:colId xmlns:a16="http://schemas.microsoft.com/office/drawing/2014/main" val="4240171389"/>
                    </a:ext>
                  </a:extLst>
                </a:gridCol>
                <a:gridCol w="2032000">
                  <a:extLst>
                    <a:ext uri="{9D8B030D-6E8A-4147-A177-3AD203B41FA5}">
                      <a16:colId xmlns:a16="http://schemas.microsoft.com/office/drawing/2014/main" val="1478928461"/>
                    </a:ext>
                  </a:extLst>
                </a:gridCol>
              </a:tblGrid>
              <a:tr h="370840">
                <a:tc>
                  <a:txBody>
                    <a:bodyPr/>
                    <a:lstStyle/>
                    <a:p>
                      <a:pPr algn="ctr"/>
                      <a:r>
                        <a:rPr lang="en-US" sz="1200"/>
                        <a:t>Time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Instance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MAC Address</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Type</a:t>
                      </a:r>
                    </a:p>
                  </a:txBody>
                  <a:tcPr anchor="ctr">
                    <a:lnL w="12700" cmpd="sng">
                      <a:solidFill>
                        <a:srgbClr val="FFFFFF"/>
                      </a:solidFill>
                      <a:prstDash val="solid"/>
                    </a:lnL>
                    <a:lnR w="12700" cmpd="sng">
                      <a:solidFill>
                        <a:srgbClr val="FFFFFF"/>
                      </a:solidFill>
                      <a:prstDash val="solid"/>
                    </a:lnR>
                  </a:tcPr>
                </a:tc>
                <a:tc>
                  <a:txBody>
                    <a:bodyPr/>
                    <a:lstStyle/>
                    <a:p>
                      <a:pPr algn="ctr"/>
                      <a:r>
                        <a:rPr lang="en-US" sz="1200"/>
                        <a:t>Comment</a:t>
                      </a:r>
                    </a:p>
                  </a:txBody>
                  <a:tcPr anchor="ctr">
                    <a:lnL w="12700" cmpd="sng">
                      <a:solidFill>
                        <a:srgbClr val="FFFFFF"/>
                      </a:solidFill>
                      <a:prstDash val="solid"/>
                    </a:lnL>
                  </a:tcPr>
                </a:tc>
                <a:extLst>
                  <a:ext uri="{0D108BD9-81ED-4DB2-BD59-A6C34878D82A}">
                    <a16:rowId xmlns:a16="http://schemas.microsoft.com/office/drawing/2014/main" val="938760425"/>
                  </a:ext>
                </a:extLst>
              </a:tr>
              <a:tr h="370840">
                <a:tc>
                  <a:txBody>
                    <a:bodyPr/>
                    <a:lstStyle/>
                    <a:p>
                      <a:pPr algn="ctr"/>
                      <a:r>
                        <a:rPr lang="en-US" sz="1200"/>
                        <a:t>9/14/2020 4:51:52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8205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Net=8200 - 5 - 47808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674011485"/>
                  </a:ext>
                </a:extLst>
              </a:tr>
              <a:tr h="370840">
                <a:tc>
                  <a:txBody>
                    <a:bodyPr/>
                    <a:lstStyle/>
                    <a:p>
                      <a:pPr algn="ctr"/>
                      <a:r>
                        <a:rPr lang="en-US" sz="1200"/>
                        <a:t>9/14/2020 4:51:49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4254482811"/>
                  </a:ext>
                </a:extLst>
              </a:tr>
              <a:tr h="370840">
                <a:tc>
                  <a:txBody>
                    <a:bodyPr/>
                    <a:lstStyle/>
                    <a:p>
                      <a:pPr algn="ctr"/>
                      <a:r>
                        <a:rPr lang="en-US" sz="1200"/>
                        <a:t>9/14/2020 4:49:26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685814119"/>
                  </a:ext>
                </a:extLst>
              </a:tr>
              <a:tr h="370840">
                <a:tc>
                  <a:txBody>
                    <a:bodyPr/>
                    <a:lstStyle/>
                    <a:p>
                      <a:pPr algn="ctr"/>
                      <a:r>
                        <a:rPr lang="en-US" sz="1200"/>
                        <a:t>9/14/2020 4:46:50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08087627"/>
                  </a:ext>
                </a:extLst>
              </a:tr>
              <a:tr h="370840">
                <a:tc>
                  <a:txBody>
                    <a:bodyPr/>
                    <a:lstStyle/>
                    <a:p>
                      <a:pPr algn="ctr"/>
                      <a:r>
                        <a:rPr lang="en-US" sz="1200"/>
                        <a:t>9/14/2020 4:46:42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7162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Net=7100 - 62 - 47808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977158572"/>
                  </a:ext>
                </a:extLst>
              </a:tr>
              <a:tr h="370840">
                <a:tc>
                  <a:txBody>
                    <a:bodyPr/>
                    <a:lstStyle/>
                    <a:p>
                      <a:pPr algn="ctr"/>
                      <a:r>
                        <a:rPr lang="en-US" sz="1200"/>
                        <a:t>9/14/2020 4:44:26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236373949"/>
                  </a:ext>
                </a:extLst>
              </a:tr>
              <a:tr h="370840">
                <a:tc>
                  <a:txBody>
                    <a:bodyPr/>
                    <a:lstStyle/>
                    <a:p>
                      <a:pPr algn="ctr"/>
                      <a:r>
                        <a:rPr lang="en-US" sz="1200"/>
                        <a:t>9/14/2020 4:42:05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2040417416"/>
                  </a:ext>
                </a:extLst>
              </a:tr>
              <a:tr h="370840">
                <a:tc>
                  <a:txBody>
                    <a:bodyPr/>
                    <a:lstStyle/>
                    <a:p>
                      <a:pPr algn="ctr"/>
                      <a:r>
                        <a:rPr lang="en-US" sz="1200"/>
                        <a:t>9/14/2020 4:39:42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5621638"/>
                  </a:ext>
                </a:extLst>
              </a:tr>
              <a:tr h="370840">
                <a:tc>
                  <a:txBody>
                    <a:bodyPr/>
                    <a:lstStyle/>
                    <a:p>
                      <a:pPr algn="ctr"/>
                      <a:r>
                        <a:rPr lang="en-US" sz="1200"/>
                        <a:t>9/14/2020 4:34:45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70307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Net=0 - 10.160.32.75 - 47808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272220376"/>
                  </a:ext>
                </a:extLst>
              </a:tr>
              <a:tr h="370840">
                <a:tc>
                  <a:txBody>
                    <a:bodyPr/>
                    <a:lstStyle/>
                    <a:p>
                      <a:pPr algn="ctr"/>
                      <a:r>
                        <a:rPr lang="en-US" sz="1200"/>
                        <a:t>9/14/2020 4:33:02 PM</a:t>
                      </a:r>
                    </a:p>
                  </a:txBody>
                  <a:tcPr anchor="ctr">
                    <a:lnL w="12700" cmpd="sng">
                      <a:solidFill>
                        <a:srgbClr val="FFFFFF"/>
                      </a:solidFill>
                      <a:prstDash val="solid"/>
                    </a:lnL>
                    <a:lnR w="12700" cap="flat" cmpd="sng" algn="ctr">
                      <a:solidFill>
                        <a:srgbClr val="FFFFFF"/>
                      </a:solidFill>
                      <a:prstDash val="solid"/>
                      <a:round/>
                      <a:headEnd type="none" w="med" len="med"/>
                      <a:tailEnd type="none" w="med" len="med"/>
                    </a:lnR>
                  </a:tcPr>
                </a:tc>
                <a:tc>
                  <a:txBody>
                    <a:bodyPr/>
                    <a:lstStyle/>
                    <a:p>
                      <a:pPr algn="ctr"/>
                      <a:r>
                        <a:rPr lang="en-US" sz="1200"/>
                        <a:t>7160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Net=7100 - 60 - 47808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r>
                        <a:rPr lang="en-US" sz="1200"/>
                        <a:t>Failure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algn="ctr"/>
                      <a:endParaRPr lang="en-US" sz="1200"/>
                    </a:p>
                  </a:txBody>
                  <a:tcPr anchor="ct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890980262"/>
                  </a:ext>
                </a:extLst>
              </a:tr>
            </a:tbl>
          </a:graphicData>
        </a:graphic>
      </p:graphicFrame>
    </p:spTree>
    <p:extLst>
      <p:ext uri="{BB962C8B-B14F-4D97-AF65-F5344CB8AC3E}">
        <p14:creationId xmlns:p14="http://schemas.microsoft.com/office/powerpoint/2010/main" val="2786163361"/>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AA1E8BDE-7A03-4563-82F6-53B214F89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7C1F5B-A1D0-429A-8E7C-3E271353D1E0}">
  <ds:schemaRefs>
    <ds:schemaRef ds:uri="http://schemas.microsoft.com/sharepoint/v3/contenttype/forms"/>
  </ds:schemaRefs>
</ds:datastoreItem>
</file>

<file path=customXml/itemProps3.xml><?xml version="1.0" encoding="utf-8"?>
<ds:datastoreItem xmlns:ds="http://schemas.openxmlformats.org/officeDocument/2006/customXml" ds:itemID="{B15CABE4-909F-4611-A0E1-6E45080B3C9E}">
  <ds:schemaRefs>
    <ds:schemaRef ds:uri="http://schemas.microsoft.com/office/2006/metadata/properties"/>
    <ds:schemaRef ds:uri="http://www.w3.org/XML/1998/namespace"/>
    <ds:schemaRef ds:uri="16c05727-aa75-4e4a-9b5f-8a80a1165891"/>
    <ds:schemaRef ds:uri="230e9df3-be65-4c73-a93b-d1236ebd677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terms/"/>
    <ds:schemaRef ds:uri="71af3243-3dd4-4a8d-8c0d-dd76da1f02a5"/>
    <ds:schemaRef ds:uri="http://schemas.microsoft.com/sharepoint/v3"/>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Angle lines design</Template>
  <TotalTime>2949</TotalTime>
  <Words>3190</Words>
  <Application>Microsoft Office PowerPoint</Application>
  <PresentationFormat>Widescreen</PresentationFormat>
  <Paragraphs>845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Rounded MT Bold</vt:lpstr>
      <vt:lpstr>Univers Condensed Light</vt:lpstr>
      <vt:lpstr>Walbaum Display Light</vt:lpstr>
      <vt:lpstr>Wingdings</vt:lpstr>
      <vt:lpstr>Calibri</vt:lpstr>
      <vt:lpstr>AngleLinesVTI</vt:lpstr>
      <vt:lpstr>PowerPoint Presentation</vt:lpstr>
      <vt:lpstr>Overview</vt:lpstr>
      <vt:lpstr>Network Analysis</vt:lpstr>
      <vt:lpstr>Network Health Scores</vt:lpstr>
      <vt:lpstr>Network Traffic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Prioritized Summary</vt:lpstr>
      <vt:lpstr>Network Anomaly Summary</vt:lpstr>
      <vt:lpstr>Summary</vt:lpstr>
    </vt:vector>
  </TitlesOfParts>
  <Company>BACPro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Analysis</dc:title>
  <dc:creator/>
  <cp:lastModifiedBy>Brian Miller</cp:lastModifiedBy>
  <cp:revision>103</cp:revision>
  <dcterms:created xsi:type="dcterms:W3CDTF">2022-01-22T01:02:18Z</dcterms:created>
  <dcterms:modified xsi:type="dcterms:W3CDTF">2022-03-19T17:24:53Z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a59b6cd5-d141-4a33-8bf1-0ca04484304f_Enabled">
    <vt:lpwstr>true</vt:lpwstr>
  </property>
  <property fmtid="{D5CDD505-2E9C-101B-9397-08002B2CF9AE}" pid="4" name="MSIP_Label_a59b6cd5-d141-4a33-8bf1-0ca04484304f_SetDate">
    <vt:lpwstr>2022-01-22T01:34:19Z</vt:lpwstr>
  </property>
  <property fmtid="{D5CDD505-2E9C-101B-9397-08002B2CF9AE}" pid="5" name="MSIP_Label_a59b6cd5-d141-4a33-8bf1-0ca04484304f_Method">
    <vt:lpwstr>Standard</vt:lpwstr>
  </property>
  <property fmtid="{D5CDD505-2E9C-101B-9397-08002B2CF9AE}" pid="6" name="MSIP_Label_a59b6cd5-d141-4a33-8bf1-0ca04484304f_Name">
    <vt:lpwstr>restricted-default</vt:lpwstr>
  </property>
  <property fmtid="{D5CDD505-2E9C-101B-9397-08002B2CF9AE}" pid="7" name="MSIP_Label_a59b6cd5-d141-4a33-8bf1-0ca04484304f_SiteId">
    <vt:lpwstr>38ae3bcd-9579-4fd4-adda-b42e1495d55a</vt:lpwstr>
  </property>
  <property fmtid="{D5CDD505-2E9C-101B-9397-08002B2CF9AE}" pid="8" name="MSIP_Label_a59b6cd5-d141-4a33-8bf1-0ca04484304f_ActionId">
    <vt:lpwstr>7e8deaae-97f7-4173-b9ba-4831b8a2e5c2</vt:lpwstr>
  </property>
  <property fmtid="{D5CDD505-2E9C-101B-9397-08002B2CF9AE}" pid="9" name="MSIP_Label_a59b6cd5-d141-4a33-8bf1-0ca04484304f_ContentBits">
    <vt:lpwstr>0</vt:lpwstr>
  </property>
  <property fmtid="{D5CDD505-2E9C-101B-9397-08002B2CF9AE}" pid="10" name="Document_Confidentiality">
    <vt:lpwstr>Restricted</vt:lpwstr>
  </property>
</Properties>
</file>